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handoutMasterIdLst>
    <p:handoutMasterId r:id="rId51"/>
  </p:handoutMasterIdLst>
  <p:sldIdLst>
    <p:sldId id="561" r:id="rId2"/>
    <p:sldId id="845" r:id="rId3"/>
    <p:sldId id="1058" r:id="rId4"/>
    <p:sldId id="1049" r:id="rId5"/>
    <p:sldId id="1059" r:id="rId6"/>
    <p:sldId id="1060" r:id="rId7"/>
    <p:sldId id="1014" r:id="rId8"/>
    <p:sldId id="1061" r:id="rId9"/>
    <p:sldId id="1015" r:id="rId10"/>
    <p:sldId id="1062" r:id="rId11"/>
    <p:sldId id="1063" r:id="rId12"/>
    <p:sldId id="1064" r:id="rId13"/>
    <p:sldId id="1065" r:id="rId14"/>
    <p:sldId id="1066" r:id="rId15"/>
    <p:sldId id="1068" r:id="rId16"/>
    <p:sldId id="1067" r:id="rId17"/>
    <p:sldId id="1069" r:id="rId18"/>
    <p:sldId id="1070" r:id="rId19"/>
    <p:sldId id="1071" r:id="rId20"/>
    <p:sldId id="1072" r:id="rId21"/>
    <p:sldId id="1073" r:id="rId22"/>
    <p:sldId id="1074" r:id="rId23"/>
    <p:sldId id="1087" r:id="rId24"/>
    <p:sldId id="1086" r:id="rId25"/>
    <p:sldId id="1088" r:id="rId26"/>
    <p:sldId id="1075" r:id="rId27"/>
    <p:sldId id="1076" r:id="rId28"/>
    <p:sldId id="1082" r:id="rId29"/>
    <p:sldId id="1078" r:id="rId30"/>
    <p:sldId id="1079" r:id="rId31"/>
    <p:sldId id="1081" r:id="rId32"/>
    <p:sldId id="1083" r:id="rId33"/>
    <p:sldId id="1084" r:id="rId34"/>
    <p:sldId id="1089" r:id="rId35"/>
    <p:sldId id="1090" r:id="rId36"/>
    <p:sldId id="1091" r:id="rId37"/>
    <p:sldId id="1092" r:id="rId38"/>
    <p:sldId id="1093" r:id="rId39"/>
    <p:sldId id="1094" r:id="rId40"/>
    <p:sldId id="1095" r:id="rId41"/>
    <p:sldId id="1096" r:id="rId42"/>
    <p:sldId id="1097" r:id="rId43"/>
    <p:sldId id="1098" r:id="rId44"/>
    <p:sldId id="1099" r:id="rId45"/>
    <p:sldId id="1100" r:id="rId46"/>
    <p:sldId id="1101" r:id="rId47"/>
    <p:sldId id="890" r:id="rId48"/>
    <p:sldId id="829" r:id="rId49"/>
  </p:sldIdLst>
  <p:sldSz cx="9144000" cy="6858000" type="screen4x3"/>
  <p:notesSz cx="6797675" cy="9928225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新細明體" pitchFamily="18" charset="-12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05C3F546-AFCC-4514-83E2-3D04FA520E38}">
          <p14:sldIdLst>
            <p14:sldId id="561"/>
            <p14:sldId id="845"/>
            <p14:sldId id="1058"/>
            <p14:sldId id="1049"/>
            <p14:sldId id="1059"/>
            <p14:sldId id="1060"/>
            <p14:sldId id="1014"/>
            <p14:sldId id="1061"/>
            <p14:sldId id="1015"/>
            <p14:sldId id="1062"/>
            <p14:sldId id="1063"/>
            <p14:sldId id="1064"/>
            <p14:sldId id="1065"/>
            <p14:sldId id="1066"/>
            <p14:sldId id="1068"/>
          </p14:sldIdLst>
        </p14:section>
        <p14:section name="未命名的章節" id="{3A29C6A4-46B4-4877-9CAB-98D4E850A619}">
          <p14:sldIdLst>
            <p14:sldId id="1067"/>
            <p14:sldId id="1069"/>
            <p14:sldId id="1070"/>
            <p14:sldId id="1071"/>
            <p14:sldId id="1072"/>
            <p14:sldId id="1073"/>
            <p14:sldId id="1074"/>
            <p14:sldId id="1087"/>
            <p14:sldId id="1086"/>
            <p14:sldId id="1088"/>
            <p14:sldId id="1075"/>
            <p14:sldId id="1076"/>
            <p14:sldId id="1082"/>
            <p14:sldId id="1078"/>
            <p14:sldId id="1079"/>
            <p14:sldId id="1081"/>
            <p14:sldId id="1083"/>
            <p14:sldId id="1084"/>
            <p14:sldId id="1089"/>
            <p14:sldId id="1090"/>
            <p14:sldId id="1091"/>
            <p14:sldId id="1092"/>
            <p14:sldId id="1093"/>
            <p14:sldId id="1094"/>
            <p14:sldId id="1095"/>
            <p14:sldId id="1096"/>
            <p14:sldId id="1097"/>
            <p14:sldId id="1098"/>
            <p14:sldId id="1099"/>
            <p14:sldId id="1100"/>
            <p14:sldId id="1101"/>
            <p14:sldId id="890"/>
            <p14:sldId id="8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FF"/>
    <a:srgbClr val="FFFF00"/>
    <a:srgbClr val="0000CC"/>
    <a:srgbClr val="FF3300"/>
    <a:srgbClr val="3333FF"/>
    <a:srgbClr val="3333CC"/>
    <a:srgbClr val="66FFFF"/>
    <a:srgbClr val="FFFFCC"/>
    <a:srgbClr val="FF99FF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中等深淺樣式 1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2132" autoAdjust="0"/>
  </p:normalViewPr>
  <p:slideViewPr>
    <p:cSldViewPr>
      <p:cViewPr varScale="1">
        <p:scale>
          <a:sx n="73" d="100"/>
          <a:sy n="73" d="100"/>
        </p:scale>
        <p:origin x="1092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2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2" tIns="45656" rIns="91312" bIns="45656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8" y="0"/>
            <a:ext cx="2944813" cy="4969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2" tIns="45656" rIns="91312" bIns="45656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C8F85165-587F-43D5-9BDA-016870AC9705}" type="datetimeFigureOut">
              <a:rPr lang="zh-TW" altLang="en-US"/>
              <a:pPr>
                <a:defRPr/>
              </a:pPr>
              <a:t>2022/8/19</a:t>
            </a:fld>
            <a:endParaRPr lang="en-US" altLang="zh-TW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671"/>
            <a:ext cx="2944813" cy="496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2" tIns="45656" rIns="91312" bIns="45656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8" y="9429671"/>
            <a:ext cx="2944813" cy="496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12" tIns="45656" rIns="91312" bIns="45656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A19C36C8-EC1C-4175-9370-B5FD21D64DA1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176553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967"/>
          </a:xfrm>
          <a:prstGeom prst="rect">
            <a:avLst/>
          </a:prstGeom>
        </p:spPr>
        <p:txBody>
          <a:bodyPr vert="horz" lIns="91312" tIns="45656" rIns="91312" bIns="4565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1278" y="0"/>
            <a:ext cx="2944813" cy="496967"/>
          </a:xfrm>
          <a:prstGeom prst="rect">
            <a:avLst/>
          </a:prstGeom>
        </p:spPr>
        <p:txBody>
          <a:bodyPr vert="horz" lIns="91312" tIns="45656" rIns="91312" bIns="4565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CE7783D-DF85-401A-9327-26B5CE3CBAF5}" type="datetimeFigureOut">
              <a:rPr lang="zh-TW" altLang="en-US"/>
              <a:pPr>
                <a:defRPr/>
              </a:pPr>
              <a:t>2022/8/19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4538"/>
            <a:ext cx="4959350" cy="3721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312" tIns="45656" rIns="91312" bIns="45656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79450" y="4715630"/>
            <a:ext cx="5438775" cy="4467939"/>
          </a:xfrm>
          <a:prstGeom prst="rect">
            <a:avLst/>
          </a:prstGeom>
        </p:spPr>
        <p:txBody>
          <a:bodyPr vert="horz" lIns="91312" tIns="45656" rIns="91312" bIns="45656" rtlCol="0">
            <a:normAutofit/>
          </a:bodyPr>
          <a:lstStyle/>
          <a:p>
            <a:pPr lvl="0"/>
            <a:r>
              <a:rPr lang="zh-TW" altLang="en-US" noProof="0" smtClean="0"/>
              <a:t>按一下以編輯母片文字樣式</a:t>
            </a:r>
          </a:p>
          <a:p>
            <a:pPr lvl="1"/>
            <a:r>
              <a:rPr lang="zh-TW" altLang="en-US" noProof="0" smtClean="0"/>
              <a:t>第二層</a:t>
            </a:r>
          </a:p>
          <a:p>
            <a:pPr lvl="2"/>
            <a:r>
              <a:rPr lang="zh-TW" altLang="en-US" noProof="0" smtClean="0"/>
              <a:t>第三層</a:t>
            </a:r>
          </a:p>
          <a:p>
            <a:pPr lvl="3"/>
            <a:r>
              <a:rPr lang="zh-TW" altLang="en-US" noProof="0" smtClean="0"/>
              <a:t>第四層</a:t>
            </a:r>
          </a:p>
          <a:p>
            <a:pPr lvl="4"/>
            <a:r>
              <a:rPr lang="zh-TW" altLang="en-US" noProof="0" smtClean="0"/>
              <a:t>第五層</a:t>
            </a:r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29671"/>
            <a:ext cx="2944813" cy="496966"/>
          </a:xfrm>
          <a:prstGeom prst="rect">
            <a:avLst/>
          </a:prstGeom>
        </p:spPr>
        <p:txBody>
          <a:bodyPr vert="horz" lIns="91312" tIns="45656" rIns="91312" bIns="4565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1278" y="9429671"/>
            <a:ext cx="2944813" cy="496966"/>
          </a:xfrm>
          <a:prstGeom prst="rect">
            <a:avLst/>
          </a:prstGeom>
        </p:spPr>
        <p:txBody>
          <a:bodyPr vert="horz" lIns="91312" tIns="45656" rIns="91312" bIns="4565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7C570BC5-A60C-4994-AB3B-7C40B41B413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12712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63291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23154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5998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37113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75101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88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18975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10892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90948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30786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3078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86911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73591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03664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31249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17999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58785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0398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24299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02596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59487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9239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64046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81498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13970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82183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97259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71156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70724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093167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14743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4206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448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136770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818991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8418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518657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626754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672458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920295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6668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7488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2131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7013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33325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70BC5-A60C-4994-AB3B-7C40B41B413F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0867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AB5971-A630-4595-9C47-86EB5359A9B4}" type="datetimeFigureOut">
              <a:rPr lang="zh-TW" altLang="en-US"/>
              <a:pPr>
                <a:defRPr/>
              </a:pPr>
              <a:t>2022/8/19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97419E-E9E7-4195-849C-D475B2FDBE29}" type="datetimeFigureOut">
              <a:rPr lang="zh-TW" altLang="en-US"/>
              <a:pPr>
                <a:defRPr/>
              </a:pPr>
              <a:t>2022/8/19</a:t>
            </a:fld>
            <a:endParaRPr lang="zh-TW" altLang="en-US"/>
          </a:p>
        </p:txBody>
      </p:sp>
      <p:sp>
        <p:nvSpPr>
          <p:cNvPr id="3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4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88FB66-6813-415E-9B99-166D8750204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grpSp>
        <p:nvGrpSpPr>
          <p:cNvPr id="5" name="Group 7"/>
          <p:cNvGrpSpPr>
            <a:grpSpLocks/>
          </p:cNvGrpSpPr>
          <p:nvPr userDrawn="1"/>
        </p:nvGrpSpPr>
        <p:grpSpPr bwMode="auto">
          <a:xfrm>
            <a:off x="55634" y="744233"/>
            <a:ext cx="9091612" cy="360363"/>
            <a:chOff x="0" y="0"/>
            <a:chExt cx="5760" cy="344"/>
          </a:xfrm>
        </p:grpSpPr>
        <p:sp>
          <p:nvSpPr>
            <p:cNvPr id="6" name="Rectangle 8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alpha val="77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0" scaled="1"/>
              <a:tileRect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>
              <a:gsLst>
                <a:gs pos="29000">
                  <a:schemeClr val="bg2">
                    <a:lumMod val="50000"/>
                    <a:alpha val="76000"/>
                  </a:scheme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>
              <a:outerShdw blurRad="50800" dist="50800" dir="5400000" algn="ctr" rotWithShape="0">
                <a:schemeClr val="bg1"/>
              </a:outerShd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258" y="85"/>
              <a:ext cx="73" cy="89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>
              <a:off x="345" y="0"/>
              <a:ext cx="92" cy="86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0" name="Rectangle 12"/>
            <p:cNvSpPr>
              <a:spLocks noChangeArrowheads="1"/>
            </p:cNvSpPr>
            <p:nvPr/>
          </p:nvSpPr>
          <p:spPr bwMode="auto">
            <a:xfrm>
              <a:off x="345" y="85"/>
              <a:ext cx="92" cy="89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  <p:sp>
          <p:nvSpPr>
            <p:cNvPr id="11" name="Rectangle 13"/>
            <p:cNvSpPr>
              <a:spLocks noChangeArrowheads="1"/>
            </p:cNvSpPr>
            <p:nvPr/>
          </p:nvSpPr>
          <p:spPr bwMode="auto">
            <a:xfrm>
              <a:off x="173" y="173"/>
              <a:ext cx="86" cy="88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2" name="Rectangle 14"/>
            <p:cNvSpPr>
              <a:spLocks noChangeArrowheads="1"/>
            </p:cNvSpPr>
            <p:nvPr/>
          </p:nvSpPr>
          <p:spPr bwMode="auto">
            <a:xfrm>
              <a:off x="83" y="86"/>
              <a:ext cx="89" cy="8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13" name="Rectangle 15"/>
            <p:cNvSpPr>
              <a:spLocks noChangeArrowheads="1"/>
            </p:cNvSpPr>
            <p:nvPr/>
          </p:nvSpPr>
          <p:spPr bwMode="auto">
            <a:xfrm>
              <a:off x="258" y="171"/>
              <a:ext cx="73" cy="86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  <p:sp>
          <p:nvSpPr>
            <p:cNvPr id="14" name="Rectangle 16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B8B32E-D6F8-4151-A832-E364C98BCBBB}" type="datetimeFigureOut">
              <a:rPr lang="zh-TW" altLang="en-US"/>
              <a:pPr>
                <a:defRPr/>
              </a:pPr>
              <a:t>2022/8/19</a:t>
            </a:fld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8D0F30-A6DE-4316-9201-6D58B72E6F47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grpSp>
        <p:nvGrpSpPr>
          <p:cNvPr id="8" name="Group 7"/>
          <p:cNvGrpSpPr>
            <a:grpSpLocks/>
          </p:cNvGrpSpPr>
          <p:nvPr userDrawn="1"/>
        </p:nvGrpSpPr>
        <p:grpSpPr bwMode="auto">
          <a:xfrm>
            <a:off x="49791" y="719661"/>
            <a:ext cx="9091612" cy="360363"/>
            <a:chOff x="0" y="0"/>
            <a:chExt cx="5760" cy="344"/>
          </a:xfrm>
        </p:grpSpPr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alpha val="77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0" scaled="1"/>
              <a:tileRect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>
              <a:gsLst>
                <a:gs pos="29000">
                  <a:schemeClr val="bg2">
                    <a:lumMod val="50000"/>
                    <a:alpha val="76000"/>
                  </a:scheme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>
              <a:outerShdw blurRad="50800" dist="50800" dir="5400000" algn="ctr" rotWithShape="0">
                <a:schemeClr val="bg1"/>
              </a:outerShd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258" y="85"/>
              <a:ext cx="73" cy="89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345" y="0"/>
              <a:ext cx="92" cy="86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345" y="85"/>
              <a:ext cx="92" cy="89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173" y="173"/>
              <a:ext cx="86" cy="88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83" y="86"/>
              <a:ext cx="89" cy="8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58" y="171"/>
              <a:ext cx="73" cy="86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C3587C-7A2A-4BEE-AB70-4CBFEFED8384}" type="datetimeFigureOut">
              <a:rPr lang="zh-TW" altLang="en-US"/>
              <a:pPr>
                <a:defRPr/>
              </a:pPr>
              <a:t>2022/8/19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A769E5-5491-4D70-8457-AE1EECB4ECBB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grpSp>
        <p:nvGrpSpPr>
          <p:cNvPr id="7" name="Group 7"/>
          <p:cNvGrpSpPr>
            <a:grpSpLocks/>
          </p:cNvGrpSpPr>
          <p:nvPr userDrawn="1"/>
        </p:nvGrpSpPr>
        <p:grpSpPr bwMode="auto">
          <a:xfrm>
            <a:off x="52388" y="727105"/>
            <a:ext cx="9091612" cy="360363"/>
            <a:chOff x="0" y="0"/>
            <a:chExt cx="5760" cy="344"/>
          </a:xfrm>
        </p:grpSpPr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alpha val="77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0" scaled="1"/>
              <a:tileRect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>
              <a:gsLst>
                <a:gs pos="29000">
                  <a:schemeClr val="bg2">
                    <a:lumMod val="50000"/>
                    <a:alpha val="76000"/>
                  </a:scheme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>
              <a:outerShdw blurRad="50800" dist="50800" dir="5400000" algn="ctr" rotWithShape="0">
                <a:schemeClr val="bg1"/>
              </a:outerShd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258" y="85"/>
              <a:ext cx="73" cy="89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1" name="Rectangle 11"/>
            <p:cNvSpPr>
              <a:spLocks noChangeArrowheads="1"/>
            </p:cNvSpPr>
            <p:nvPr/>
          </p:nvSpPr>
          <p:spPr bwMode="auto">
            <a:xfrm>
              <a:off x="345" y="0"/>
              <a:ext cx="92" cy="86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2" name="Rectangle 12"/>
            <p:cNvSpPr>
              <a:spLocks noChangeArrowheads="1"/>
            </p:cNvSpPr>
            <p:nvPr/>
          </p:nvSpPr>
          <p:spPr bwMode="auto">
            <a:xfrm>
              <a:off x="345" y="85"/>
              <a:ext cx="92" cy="89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173" y="173"/>
              <a:ext cx="86" cy="88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4" name="Rectangle 14"/>
            <p:cNvSpPr>
              <a:spLocks noChangeArrowheads="1"/>
            </p:cNvSpPr>
            <p:nvPr/>
          </p:nvSpPr>
          <p:spPr bwMode="auto">
            <a:xfrm>
              <a:off x="83" y="86"/>
              <a:ext cx="89" cy="8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258" y="171"/>
              <a:ext cx="73" cy="86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8FF1E-4A0D-48D2-8F53-BAF228117E0C}" type="datetimeFigureOut">
              <a:rPr lang="zh-TW" altLang="en-US"/>
              <a:pPr>
                <a:defRPr/>
              </a:pPr>
              <a:t>2022/8/19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3966D5-5774-421B-8CB3-A87B7833C86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grpSp>
        <p:nvGrpSpPr>
          <p:cNvPr id="7" name="Group 7"/>
          <p:cNvGrpSpPr>
            <a:grpSpLocks/>
          </p:cNvGrpSpPr>
          <p:nvPr userDrawn="1"/>
        </p:nvGrpSpPr>
        <p:grpSpPr bwMode="auto">
          <a:xfrm>
            <a:off x="64802" y="763512"/>
            <a:ext cx="9091612" cy="360363"/>
            <a:chOff x="0" y="0"/>
            <a:chExt cx="5760" cy="344"/>
          </a:xfrm>
        </p:grpSpPr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alpha val="77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0" scaled="1"/>
              <a:tileRect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>
              <a:gsLst>
                <a:gs pos="29000">
                  <a:schemeClr val="bg2">
                    <a:lumMod val="50000"/>
                    <a:alpha val="76000"/>
                  </a:scheme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>
              <a:outerShdw blurRad="50800" dist="50800" dir="5400000" algn="ctr" rotWithShape="0">
                <a:schemeClr val="bg1"/>
              </a:outerShd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258" y="85"/>
              <a:ext cx="73" cy="89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1" name="Rectangle 11"/>
            <p:cNvSpPr>
              <a:spLocks noChangeArrowheads="1"/>
            </p:cNvSpPr>
            <p:nvPr/>
          </p:nvSpPr>
          <p:spPr bwMode="auto">
            <a:xfrm>
              <a:off x="345" y="0"/>
              <a:ext cx="92" cy="86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2" name="Rectangle 12"/>
            <p:cNvSpPr>
              <a:spLocks noChangeArrowheads="1"/>
            </p:cNvSpPr>
            <p:nvPr/>
          </p:nvSpPr>
          <p:spPr bwMode="auto">
            <a:xfrm>
              <a:off x="345" y="85"/>
              <a:ext cx="92" cy="89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173" y="173"/>
              <a:ext cx="86" cy="88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4" name="Rectangle 14"/>
            <p:cNvSpPr>
              <a:spLocks noChangeArrowheads="1"/>
            </p:cNvSpPr>
            <p:nvPr/>
          </p:nvSpPr>
          <p:spPr bwMode="auto">
            <a:xfrm>
              <a:off x="83" y="86"/>
              <a:ext cx="89" cy="8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258" y="171"/>
              <a:ext cx="73" cy="86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0E54C2-A164-41E3-8882-11D7757459CF}" type="datetimeFigureOut">
              <a:rPr lang="zh-TW" altLang="en-US"/>
              <a:pPr>
                <a:defRPr/>
              </a:pPr>
              <a:t>2022/8/19</a:t>
            </a:fld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DE6B9E-A8C4-43F9-8FAC-FA55BA34F1E4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grpSp>
        <p:nvGrpSpPr>
          <p:cNvPr id="8" name="Group 7"/>
          <p:cNvGrpSpPr>
            <a:grpSpLocks/>
          </p:cNvGrpSpPr>
          <p:nvPr userDrawn="1"/>
        </p:nvGrpSpPr>
        <p:grpSpPr bwMode="auto">
          <a:xfrm>
            <a:off x="52388" y="742993"/>
            <a:ext cx="9091612" cy="360363"/>
            <a:chOff x="0" y="0"/>
            <a:chExt cx="5760" cy="344"/>
          </a:xfrm>
        </p:grpSpPr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alpha val="77000"/>
                  </a:srgb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0" scaled="1"/>
              <a:tileRect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>
              <a:gsLst>
                <a:gs pos="29000">
                  <a:schemeClr val="bg2">
                    <a:lumMod val="50000"/>
                    <a:alpha val="76000"/>
                  </a:schemeClr>
                </a:gs>
                <a:gs pos="50000">
                  <a:srgbClr val="92D050">
                    <a:tint val="44500"/>
                    <a:satMod val="160000"/>
                  </a:srgbClr>
                </a:gs>
                <a:gs pos="100000">
                  <a:srgbClr val="92D050">
                    <a:tint val="23500"/>
                    <a:satMod val="160000"/>
                  </a:srgbClr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>
              <a:outerShdw blurRad="50800" dist="50800" dir="5400000" algn="ctr" rotWithShape="0">
                <a:schemeClr val="bg1"/>
              </a:outerShd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258" y="85"/>
              <a:ext cx="73" cy="89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345" y="0"/>
              <a:ext cx="92" cy="86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345" y="85"/>
              <a:ext cx="92" cy="89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173" y="173"/>
              <a:ext cx="86" cy="88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92D05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hlink"/>
                </a:solidFill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83" y="86"/>
              <a:ext cx="89" cy="8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TW" altLang="zh-TW" sz="2400">
                <a:latin typeface="Times New Roman" pitchFamily="18" charset="0"/>
                <a:ea typeface="+mn-ea"/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58" y="171"/>
              <a:ext cx="73" cy="86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rgbClr val="00B0F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kumimoji="0" lang="zh-TW" altLang="zh-TW"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6"/>
          <p:cNvSpPr txBox="1">
            <a:spLocks noChangeArrowheads="1"/>
          </p:cNvSpPr>
          <p:nvPr/>
        </p:nvSpPr>
        <p:spPr bwMode="auto">
          <a:xfrm>
            <a:off x="7010400" y="6165304"/>
            <a:ext cx="2026096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>
            <a:lvl1pPr algn="r">
              <a:defRPr sz="1400">
                <a:latin typeface="Arial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A1E2C09-BC9E-48A4-AD37-856FAD2CD75B}" type="slidenum">
              <a:rPr kumimoji="0" lang="en-US" altLang="zh-TW" sz="2000" smtClean="0">
                <a:ea typeface="+mn-ea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kumimoji="0" lang="en-US" altLang="zh-TW" sz="2000" dirty="0"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85" r:id="rId1"/>
    <p:sldLayoutId id="2147484453" r:id="rId2"/>
    <p:sldLayoutId id="2147484455" r:id="rId3"/>
    <p:sldLayoutId id="2147484457" r:id="rId4"/>
    <p:sldLayoutId id="2147484458" r:id="rId5"/>
    <p:sldLayoutId id="2147484459" r:id="rId6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-36512" y="5616906"/>
            <a:ext cx="9180512" cy="600075"/>
          </a:xfrm>
          <a:prstGeom prst="rect">
            <a:avLst/>
          </a:prstGeom>
        </p:spPr>
        <p:txBody>
          <a:bodyPr/>
          <a:lstStyle/>
          <a:p>
            <a:pPr marR="0" lvl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標楷體" pitchFamily="65" charset="-120"/>
                <a:cs typeface="Arial" pitchFamily="34" charset="0"/>
              </a:rPr>
              <a:t>2022/8/22</a:t>
            </a:r>
            <a:endParaRPr kumimoji="0" lang="zh-TW" altLang="en-US" sz="2400" b="1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ea typeface="標楷體" pitchFamily="65" charset="-120"/>
              <a:cs typeface="Arial" pitchFamily="34" charset="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959234" y="4616592"/>
            <a:ext cx="712641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kumimoji="0" lang="zh-TW" altLang="en-US" sz="2800" b="1" dirty="0" smtClean="0">
                <a:solidFill>
                  <a:prstClr val="black"/>
                </a:solidFill>
                <a:ea typeface="標楷體" pitchFamily="65" charset="-120"/>
                <a:cs typeface="Arial" pitchFamily="34" charset="0"/>
              </a:rPr>
              <a:t>國立</a:t>
            </a:r>
            <a:r>
              <a:rPr kumimoji="0" lang="zh-TW" altLang="en-US" sz="2800" b="1" dirty="0">
                <a:solidFill>
                  <a:prstClr val="black"/>
                </a:solidFill>
                <a:ea typeface="標楷體" pitchFamily="65" charset="-120"/>
                <a:cs typeface="Arial" pitchFamily="34" charset="0"/>
              </a:rPr>
              <a:t>屏東</a:t>
            </a:r>
            <a:r>
              <a:rPr kumimoji="0" lang="zh-TW" altLang="en-US" sz="2800" b="1" dirty="0" smtClean="0">
                <a:solidFill>
                  <a:prstClr val="black"/>
                </a:solidFill>
                <a:ea typeface="標楷體" pitchFamily="65" charset="-120"/>
                <a:cs typeface="Arial" pitchFamily="34" charset="0"/>
              </a:rPr>
              <a:t>大學 王隆仁教授</a:t>
            </a:r>
            <a:endParaRPr kumimoji="0" lang="en-US" altLang="zh-TW" sz="2800" b="1" dirty="0" smtClean="0">
              <a:solidFill>
                <a:prstClr val="black"/>
              </a:solidFill>
              <a:ea typeface="標楷體" pitchFamily="65" charset="-120"/>
              <a:cs typeface="Arial" pitchFamily="34" charset="0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377280" y="2411306"/>
            <a:ext cx="8352928" cy="1728192"/>
          </a:xfrm>
          <a:prstGeom prst="roundRect">
            <a:avLst>
              <a:gd name="adj" fmla="val 8430"/>
            </a:avLst>
          </a:prstGeom>
          <a:solidFill>
            <a:srgbClr val="66FFFF">
              <a:alpha val="35000"/>
            </a:srgbClr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71463"/>
            <a:endParaRPr lang="en-US" altLang="zh-TW" sz="3200" b="1" dirty="0" smtClean="0">
              <a:solidFill>
                <a:srgbClr val="0000CC"/>
              </a:solidFill>
              <a:ea typeface="標楷體" pitchFamily="65" charset="-120"/>
              <a:cs typeface="Arial" pitchFamily="34" charset="0"/>
            </a:endParaRPr>
          </a:p>
          <a:p>
            <a:pPr algn="ctr"/>
            <a:r>
              <a:rPr lang="zh-TW" altLang="en-US" sz="3200" b="1" dirty="0" smtClean="0">
                <a:solidFill>
                  <a:srgbClr val="0000CC"/>
                </a:solidFill>
                <a:ea typeface="標楷體" pitchFamily="65" charset="-120"/>
                <a:cs typeface="Arial" pitchFamily="34" charset="0"/>
              </a:rPr>
              <a:t>人工智慧</a:t>
            </a:r>
            <a:r>
              <a:rPr lang="zh-TW" altLang="en-US" sz="3200" b="1" dirty="0">
                <a:solidFill>
                  <a:srgbClr val="0000CC"/>
                </a:solidFill>
                <a:ea typeface="標楷體" pitchFamily="65" charset="-120"/>
                <a:cs typeface="Arial" pitchFamily="34" charset="0"/>
              </a:rPr>
              <a:t>實務</a:t>
            </a:r>
            <a:r>
              <a:rPr lang="zh-TW" altLang="en-US" sz="3200" b="1" dirty="0" smtClean="0">
                <a:solidFill>
                  <a:srgbClr val="0000CC"/>
                </a:solidFill>
                <a:ea typeface="標楷體" pitchFamily="65" charset="-120"/>
                <a:cs typeface="Arial" pitchFamily="34" charset="0"/>
              </a:rPr>
              <a:t>應用</a:t>
            </a:r>
            <a:endParaRPr kumimoji="0" lang="en-US" altLang="zh-TW" sz="2400" b="1" dirty="0" smtClean="0">
              <a:solidFill>
                <a:srgbClr val="0000CC"/>
              </a:solidFill>
              <a:ea typeface="標楷體" pitchFamily="65" charset="-120"/>
              <a:cs typeface="Arial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52400" y="1124744"/>
            <a:ext cx="8740080" cy="1159679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lvl="0" algn="ctr">
              <a:lnSpc>
                <a:spcPts val="4000"/>
              </a:lnSpc>
              <a:spcBef>
                <a:spcPts val="1200"/>
              </a:spcBef>
              <a:defRPr/>
            </a:pPr>
            <a:r>
              <a:rPr lang="en-US" altLang="zh-TW" sz="3600" dirty="0">
                <a:solidFill>
                  <a:srgbClr val="0000CC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111</a:t>
            </a:r>
            <a:r>
              <a:rPr lang="zh-TW" altLang="en-US" sz="3600" dirty="0">
                <a:solidFill>
                  <a:srgbClr val="0000CC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年產業新尖兵試辦計畫</a:t>
            </a:r>
            <a:r>
              <a:rPr lang="zh-TW" altLang="en-US" sz="3600" dirty="0" smtClean="0">
                <a:solidFill>
                  <a:srgbClr val="0000CC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課程</a:t>
            </a:r>
            <a:endParaRPr lang="en-US" altLang="zh-TW" sz="3600" dirty="0" smtClean="0">
              <a:solidFill>
                <a:srgbClr val="0000CC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0" algn="ctr">
              <a:spcBef>
                <a:spcPts val="0"/>
              </a:spcBef>
              <a:defRPr/>
            </a:pPr>
            <a:r>
              <a:rPr kumimoji="0" lang="zh-TW" altLang="en-US" sz="2800" kern="0" dirty="0">
                <a:solidFill>
                  <a:srgbClr val="0000CC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智慧物聯網產業應用人才培訓班第一</a:t>
            </a:r>
            <a:r>
              <a:rPr kumimoji="0" lang="zh-TW" altLang="en-US" sz="2800" kern="0" dirty="0" smtClean="0">
                <a:solidFill>
                  <a:srgbClr val="0000CC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梯次</a:t>
            </a:r>
            <a:endParaRPr kumimoji="0" lang="zh-TW" altLang="en-US" sz="2800" kern="0" dirty="0">
              <a:solidFill>
                <a:srgbClr val="0000CC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內容版面配置區 2"/>
          <p:cNvSpPr txBox="1">
            <a:spLocks/>
          </p:cNvSpPr>
          <p:nvPr/>
        </p:nvSpPr>
        <p:spPr>
          <a:xfrm>
            <a:off x="485548" y="1556792"/>
            <a:ext cx="8118900" cy="48876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kumimoji="0" lang="en-US" altLang="zh-TW" sz="16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Keras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建立辨識手寫數字的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CNN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keras.models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Sequential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keras.layers.core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Dense, Dropout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keras.layers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Conv2D, MaxPooling2D, Flatten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keras.utils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np_utils</a:t>
            </a:r>
            <a:endParaRPr kumimoji="0" lang="en-US" altLang="zh-TW" sz="1600" b="1" cap="none" dirty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keras.datasets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mnist</a:t>
            </a:r>
            <a:endParaRPr kumimoji="0" lang="en-US" altLang="zh-TW" sz="1600" b="1" cap="none" dirty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endParaRPr kumimoji="0" lang="en-US" altLang="zh-TW" sz="1600" b="1" cap="none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定義下載</a:t>
            </a:r>
            <a:r>
              <a:rPr kumimoji="0" lang="en-US" altLang="zh-TW" sz="16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mnist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手寫數字資料</a:t>
            </a:r>
            <a:r>
              <a:rPr kumimoji="0" lang="zh-TW" altLang="en-US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集函式</a:t>
            </a:r>
            <a:endParaRPr kumimoji="0" lang="en-US" altLang="zh-TW" sz="1600" b="1" cap="none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def 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load_data():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x_train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y_train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), 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x_test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y_test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mnist.load_data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</a:t>
            </a:r>
            <a:endParaRPr kumimoji="0" lang="en-US" altLang="zh-TW" sz="1600" b="1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endParaRPr kumimoji="0" lang="en-US" altLang="zh-TW" sz="1600" b="1" cap="none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訓練資料取自資料集前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1000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個樣本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number 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 1000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x_train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x_train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[0:number]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訓練答案取自資料集前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1000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個答案</a:t>
            </a:r>
            <a:endParaRPr kumimoji="0" lang="en-US" altLang="zh-TW" sz="1600" b="1" cap="none" dirty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kumimoji="0" lang="en-US" altLang="zh-TW" sz="1600" b="1" cap="none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y_train</a:t>
            </a:r>
            <a:r>
              <a:rPr kumimoji="0" lang="en-US" altLang="zh-TW" sz="1600" b="1" cap="none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 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y_train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[0:number</a:t>
            </a:r>
            <a:r>
              <a:rPr kumimoji="0" lang="en-US" altLang="zh-TW" sz="1600" b="1" cap="none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endParaRPr kumimoji="0" lang="en-US" altLang="zh-TW" sz="1600" b="1" cap="none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二、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MNIST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手寫數字辨識實</a:t>
            </a: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作</a:t>
            </a:r>
            <a:endParaRPr kumimoji="1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85548" y="1130733"/>
            <a:ext cx="7848872" cy="50405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CNN</a:t>
            </a: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手寫數字辨識</a:t>
            </a: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(1)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TW" altLang="en-US" sz="16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（張志勇等編著，人工智慧，全華圖書，</a:t>
            </a:r>
            <a:r>
              <a:rPr kumimoji="0" lang="en-US" altLang="zh-TW" sz="16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2020.01</a:t>
            </a:r>
            <a:r>
              <a:rPr kumimoji="0" lang="zh-TW" altLang="en-US" sz="16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kumimoji="0" lang="zh-TW" altLang="en-US" sz="160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5788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內容版面配置區 2"/>
          <p:cNvSpPr txBox="1">
            <a:spLocks/>
          </p:cNvSpPr>
          <p:nvPr/>
        </p:nvSpPr>
        <p:spPr>
          <a:xfrm>
            <a:off x="485548" y="1556792"/>
            <a:ext cx="8118900" cy="48876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轉換測試資料的資料型態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kumimoji="0" lang="en-US" altLang="zh-TW" sz="16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x_train</a:t>
            </a: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x_train.reshape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(number, 28, 28, 1)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x_test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x_test.reshape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x_test.shape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[0], 28, 28, 1)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x_train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x_train.astype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('float')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將訓練答案轉換為虛擬編碼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kumimoji="0" lang="en-US" altLang="zh-TW" sz="16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x_test</a:t>
            </a: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x_test.astype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('float')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y_train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np_utils.to_categorical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y_train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10)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回傳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測試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資料與答案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kumimoji="0" lang="en-US" altLang="zh-TW" sz="16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y_test</a:t>
            </a: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np_utils.to_categorical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y_test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10)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return 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x_train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y_train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), 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x_test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y_test</a:t>
            </a: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endParaRPr kumimoji="0" lang="en-US" altLang="zh-TW" sz="1600" b="1" cap="none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主程式呼叫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load_data()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MNIST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x_train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y_train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), 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x_test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y_test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load_data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endParaRPr kumimoji="0" lang="en-US" altLang="zh-TW" sz="1600" b="1" cap="none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使用連續模型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 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Sequential() </a:t>
            </a:r>
            <a:endParaRPr kumimoji="0" lang="en-US" altLang="zh-TW" sz="1600" b="1" cap="none" dirty="0" smtClean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二、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MNIST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手寫數字辨識實</a:t>
            </a: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作</a:t>
            </a:r>
            <a:endParaRPr kumimoji="1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85548" y="1130733"/>
            <a:ext cx="7848872" cy="50405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CNN</a:t>
            </a: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手寫數字辨識</a:t>
            </a: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(2)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619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內容版面配置區 2"/>
          <p:cNvSpPr txBox="1">
            <a:spLocks/>
          </p:cNvSpPr>
          <p:nvPr/>
        </p:nvSpPr>
        <p:spPr>
          <a:xfrm>
            <a:off x="485548" y="1556792"/>
            <a:ext cx="8118900" cy="48876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# </a:t>
            </a:r>
            <a:r>
              <a:rPr kumimoji="0" lang="zh-TW" altLang="en-US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卷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積</a:t>
            </a:r>
            <a:r>
              <a:rPr kumimoji="0" lang="zh-TW" altLang="en-US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層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model.add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(Conv2D(30, (3, 3),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該卷積層有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3x3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的過濾器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padding = 'same',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將卷積後的圖片周圍補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，與原圖大小相同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input_shape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(28, 28, 1),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設定輸入的維度大小 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長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寬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顏色頻道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頻道為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是灰階，頻道為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是彩色圖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activation = '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relu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')) 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激勵</a:t>
            </a:r>
            <a:r>
              <a:rPr kumimoji="0" lang="zh-TW" altLang="en-US" sz="16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函數</a:t>
            </a:r>
            <a:endParaRPr kumimoji="0" lang="en-US" altLang="zh-TW" sz="1600" b="1" cap="none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池化</a:t>
            </a:r>
            <a:r>
              <a:rPr kumimoji="0" lang="zh-TW" altLang="en-US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層</a:t>
            </a:r>
            <a:endParaRPr kumimoji="0" lang="en-US" altLang="zh-TW" sz="1600" b="1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model.add</a:t>
            </a: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(MaxPooling2D(</a:t>
            </a:r>
            <a:r>
              <a:rPr kumimoji="0" lang="en-US" altLang="zh-TW" sz="16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pool_size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=(2, 2</a:t>
            </a: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)))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6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該池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化</a:t>
            </a:r>
            <a:r>
              <a:rPr kumimoji="0" lang="zh-TW" altLang="en-US" sz="16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層每次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2x2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大小的區域進行池化</a:t>
            </a:r>
            <a:endParaRPr kumimoji="0" lang="en-US" altLang="zh-TW" sz="1600" b="1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model.add</a:t>
            </a: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(Conv2D(30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(3, 3), padding = 'same', activation = '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relu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'))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model.add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(MaxPooling2D(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pool_size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=(2, 2)))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model.add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(Flatten()) 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扁平層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將輸入壓扁為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維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model.add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(Dense(units = 200, activation = '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relu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')) 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全連接層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model.add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(Dense(units = 10, activation = '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softmax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')) 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r>
              <a:rPr kumimoji="0" lang="zh-TW" altLang="en-US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層</a:t>
            </a:r>
            <a:endParaRPr kumimoji="0" lang="en-US" altLang="zh-TW" sz="1600" b="1" cap="none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二、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MNIST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手寫數字辨識實</a:t>
            </a: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作</a:t>
            </a:r>
            <a:endParaRPr kumimoji="1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85548" y="1130733"/>
            <a:ext cx="7848872" cy="50405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CNN</a:t>
            </a: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手寫數字辨識</a:t>
            </a: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(3)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53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內容版面配置區 2"/>
          <p:cNvSpPr txBox="1">
            <a:spLocks/>
          </p:cNvSpPr>
          <p:nvPr/>
        </p:nvSpPr>
        <p:spPr>
          <a:xfrm>
            <a:off x="485548" y="1556792"/>
            <a:ext cx="8118900" cy="48876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model.compile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(loss='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categorical_crossentropy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', 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設定損失函數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optimizer = '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adam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', 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最佳化方法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metrics = ['accuracy']) 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評估</a:t>
            </a:r>
            <a:r>
              <a:rPr kumimoji="0" lang="en-US" altLang="zh-TW" sz="1600" b="1" cap="none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trainning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的方法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model.fit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x_train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y_train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batch_size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= 100,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#epochs = 100,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epochs = 10,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validation_data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= (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x_test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y_test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),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每次訓練，就使用測試集驗證一次，較花時間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shuffle = True) 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將訓練資料打亂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result = 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model.evaluate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x_test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y_test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評估準確率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print('\n Test 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Acc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:', result[1])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result[0]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為損失函式的數值，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result[1]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為評估的準確率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model.predict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x_test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每筆資料顯示各個類別機率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y_pred_class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model.predict_classes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6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x_test</a:t>
            </a:r>
            <a:r>
              <a:rPr kumimoji="0" lang="en-US" altLang="zh-TW" sz="16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每筆資料只顯示機率最高的類別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二、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MNIST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手寫數字辨識實</a:t>
            </a: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作</a:t>
            </a:r>
            <a:endParaRPr kumimoji="1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85548" y="1130733"/>
            <a:ext cx="7848872" cy="50405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CNN</a:t>
            </a: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手寫數字辨識</a:t>
            </a: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(4)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173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16537" t="31225" r="11014" b="29576"/>
          <a:stretch/>
        </p:blipFill>
        <p:spPr>
          <a:xfrm>
            <a:off x="554105" y="3563995"/>
            <a:ext cx="7949684" cy="2419441"/>
          </a:xfrm>
          <a:prstGeom prst="rect">
            <a:avLst/>
          </a:prstGeom>
        </p:spPr>
      </p:pic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4"/>
          <a:srcRect l="16920" t="28932" r="11419" b="42851"/>
          <a:stretch/>
        </p:blipFill>
        <p:spPr>
          <a:xfrm>
            <a:off x="597338" y="1608418"/>
            <a:ext cx="7863218" cy="1741608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二、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MNIST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手寫數字辨識實</a:t>
            </a: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作</a:t>
            </a:r>
            <a:endParaRPr kumimoji="1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85548" y="1130733"/>
            <a:ext cx="7848872" cy="50405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CNN</a:t>
            </a: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手寫數字辨識</a:t>
            </a: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(5)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12084" y="5733256"/>
            <a:ext cx="1943692" cy="2501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499921" y="3300086"/>
            <a:ext cx="1770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 smtClean="0">
                <a:solidFill>
                  <a:srgbClr val="FF0000"/>
                </a:solidFill>
              </a:rPr>
              <a:t># </a:t>
            </a:r>
            <a:r>
              <a:rPr lang="zh-TW" altLang="en-US" sz="1400" b="1" dirty="0" smtClean="0">
                <a:solidFill>
                  <a:srgbClr val="FF0000"/>
                </a:solidFill>
              </a:rPr>
              <a:t>中間訓練過程省略</a:t>
            </a:r>
            <a:endParaRPr lang="zh-TW" alt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08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三、</a:t>
            </a:r>
            <a:r>
              <a:rPr kumimoji="1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IRIS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資料集數據分析實作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611561" y="1196752"/>
            <a:ext cx="7920880" cy="1152128"/>
          </a:xfrm>
          <a:prstGeom prst="rect">
            <a:avLst/>
          </a:prstGeom>
        </p:spPr>
        <p:txBody>
          <a:bodyPr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鳶尾花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(Iris)</a:t>
            </a: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資料</a:t>
            </a: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集</a:t>
            </a:r>
            <a:endParaRPr kumimoji="0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Iris</a:t>
            </a:r>
            <a:r>
              <a:rPr kumimoji="0" lang="zh-TW" altLang="en-US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特徵</a:t>
            </a:r>
            <a:r>
              <a:rPr kumimoji="0" lang="en-US" altLang="zh-TW" sz="23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</a:t>
            </a:r>
            <a:r>
              <a:rPr kumimoji="0" lang="zh-TW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屬性</a:t>
            </a:r>
            <a:r>
              <a:rPr kumimoji="0" lang="en-US" altLang="zh-TW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)</a:t>
            </a:r>
            <a:r>
              <a:rPr kumimoji="0" lang="zh-TW" altLang="en-US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：花萼</a:t>
            </a:r>
            <a:r>
              <a:rPr kumimoji="0" lang="zh-TW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長度、花萼寬度、 花瓣長度、花瓣</a:t>
            </a:r>
            <a:r>
              <a:rPr kumimoji="0" lang="zh-TW" altLang="en-US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寬度</a:t>
            </a:r>
            <a:endParaRPr kumimoji="0" lang="en-US" altLang="zh-TW" sz="23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Iris</a:t>
            </a:r>
            <a:r>
              <a:rPr kumimoji="0" lang="zh-TW" altLang="en-US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類別</a:t>
            </a:r>
            <a:r>
              <a:rPr kumimoji="0" lang="en-US" altLang="zh-TW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</a:t>
            </a:r>
            <a:r>
              <a:rPr kumimoji="0" lang="zh-TW" altLang="en-US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數字</a:t>
            </a:r>
            <a:r>
              <a:rPr kumimoji="0" lang="en-US" altLang="zh-TW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)</a:t>
            </a:r>
            <a:r>
              <a:rPr kumimoji="0" lang="zh-TW" altLang="en-US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：</a:t>
            </a:r>
            <a:r>
              <a:rPr kumimoji="0" lang="en-US" altLang="zh-TW" sz="23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setosa</a:t>
            </a:r>
            <a:r>
              <a:rPr kumimoji="0" lang="en-US" altLang="zh-TW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(0)</a:t>
            </a:r>
            <a:r>
              <a:rPr kumimoji="0" lang="zh-TW" altLang="en-US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、</a:t>
            </a:r>
            <a:r>
              <a:rPr kumimoji="0" lang="en-US" altLang="zh-TW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versicolor(1)</a:t>
            </a:r>
            <a:r>
              <a:rPr kumimoji="0" lang="zh-TW" altLang="en-US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、 </a:t>
            </a:r>
            <a:r>
              <a:rPr kumimoji="0" lang="en-US" altLang="zh-TW" sz="23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virginica</a:t>
            </a:r>
            <a:r>
              <a:rPr kumimoji="0" lang="en-US" altLang="zh-TW" sz="23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(2)</a:t>
            </a:r>
            <a:endParaRPr kumimoji="0" lang="en-US" altLang="zh-TW" sz="23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pic>
        <p:nvPicPr>
          <p:cNvPr id="10" name="圖片 9" descr="06417-05_頁面_81.jpg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8750"/>
          <a:stretch/>
        </p:blipFill>
        <p:spPr>
          <a:xfrm>
            <a:off x="1275589" y="2348712"/>
            <a:ext cx="6592824" cy="405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73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三、</a:t>
            </a:r>
            <a:r>
              <a:rPr lang="en-US" altLang="zh-TW" sz="2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IRIS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資料集數據分析實作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611561" y="1124744"/>
            <a:ext cx="7920880" cy="1224136"/>
          </a:xfrm>
          <a:prstGeom prst="rect">
            <a:avLst/>
          </a:prstGeom>
        </p:spPr>
        <p:txBody>
          <a:bodyPr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支持向量機</a:t>
            </a:r>
            <a:r>
              <a:rPr kumimoji="0" lang="en-US" altLang="zh-TW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(SVM</a:t>
            </a:r>
            <a:r>
              <a:rPr kumimoji="0" lang="en-US" altLang="zh-TW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)</a:t>
            </a:r>
            <a:endParaRPr kumimoji="0" lang="zh-TW" altLang="en-US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3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分類是一種監督式學習，需要先給答案，機器會從答案中找到判斷的方式</a:t>
            </a:r>
            <a:endParaRPr kumimoji="0" lang="en-US" altLang="zh-TW" sz="23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3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SVM</a:t>
            </a:r>
            <a:r>
              <a:rPr kumimoji="0" lang="zh-TW" altLang="en-US" sz="23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是一種透過統計計算出一條最佳的線來將資料做分類</a:t>
            </a:r>
            <a:r>
              <a:rPr kumimoji="0" lang="zh-TW" altLang="en-US" sz="23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，核心算法</a:t>
            </a:r>
            <a:r>
              <a:rPr kumimoji="0" lang="zh-TW" altLang="en-US" sz="23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有三</a:t>
            </a:r>
            <a:r>
              <a:rPr kumimoji="0" lang="zh-TW" altLang="en-US" sz="23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種：線性</a:t>
            </a:r>
            <a:r>
              <a:rPr kumimoji="0" lang="en-US" altLang="zh-TW" sz="23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(linear)</a:t>
            </a:r>
            <a:r>
              <a:rPr kumimoji="0" lang="zh-TW" altLang="en-US" sz="23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、高斯</a:t>
            </a:r>
            <a:r>
              <a:rPr kumimoji="0" lang="en-US" altLang="zh-TW" sz="23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</a:t>
            </a:r>
            <a:r>
              <a:rPr kumimoji="0" lang="en-US" altLang="zh-TW" sz="23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rbf</a:t>
            </a:r>
            <a:r>
              <a:rPr kumimoji="0" lang="en-US" altLang="zh-TW" sz="23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)</a:t>
            </a:r>
            <a:r>
              <a:rPr kumimoji="0" lang="zh-TW" altLang="en-US" sz="23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、指數</a:t>
            </a:r>
            <a:r>
              <a:rPr kumimoji="0" lang="en-US" altLang="zh-TW" sz="23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(polynomial</a:t>
            </a:r>
            <a:r>
              <a:rPr kumimoji="0" lang="en-US" altLang="zh-TW" sz="23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)</a:t>
            </a:r>
            <a:endParaRPr kumimoji="0" lang="en-US" altLang="zh-TW" sz="23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11" name="內容版面配置區 2"/>
          <p:cNvSpPr txBox="1">
            <a:spLocks/>
          </p:cNvSpPr>
          <p:nvPr/>
        </p:nvSpPr>
        <p:spPr>
          <a:xfrm>
            <a:off x="1007605" y="2276128"/>
            <a:ext cx="7128792" cy="41675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svm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SVM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sklearn.datasets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</a:t>
            </a:r>
            <a:r>
              <a:rPr kumimoji="0" lang="zh-TW" altLang="en-US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 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 #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資料模組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將花萼長及寬的資料放到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的變數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 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iris.data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[:, :2]  #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選取前兩個欄位的特徵值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將每朵花的類別讀出來放在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變數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 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iris.target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花的類別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核心算法為線性，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為懲罰值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svm.SVC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(kernel='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linear',C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=1.0)  #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svm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clf.fit</a:t>
            </a: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600" b="1" cap="none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X,y</a:t>
            </a: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 #</a:t>
            </a:r>
            <a:r>
              <a:rPr kumimoji="0" lang="zh-TW" altLang="en-US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開始訓練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600" b="1" cap="none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clf.predict</a:t>
            </a: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([[10,5]])  #</a:t>
            </a:r>
            <a:r>
              <a:rPr kumimoji="0" lang="zh-TW" altLang="en-US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print(</a:t>
            </a:r>
            <a:r>
              <a:rPr kumimoji="0" lang="en-US" altLang="zh-TW" sz="16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iris.target_names</a:t>
            </a: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kumimoji="0" lang="en-US" altLang="zh-TW" sz="16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[0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]])  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輸出預測值並轉成文字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輸出：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virginica</a:t>
            </a:r>
            <a:endParaRPr kumimoji="0" lang="en-US" altLang="zh-TW" sz="1600" b="1" cap="none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4274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三、</a:t>
            </a:r>
            <a:r>
              <a:rPr lang="en-US" altLang="zh-TW" sz="2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IRIS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資料集數據分析實作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503549" y="1124744"/>
            <a:ext cx="8136903" cy="2160240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決策樹</a:t>
            </a:r>
            <a:r>
              <a:rPr kumimoji="0" lang="en-US" altLang="zh-TW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(Decision trees</a:t>
            </a:r>
            <a:r>
              <a:rPr kumimoji="0" lang="en-US" altLang="zh-TW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)</a:t>
            </a:r>
            <a:endParaRPr kumimoji="0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分類</a:t>
            </a:r>
            <a:r>
              <a:rPr kumimoji="0" lang="zh-TW" altLang="en-US" sz="19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是監督</a:t>
            </a: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式學習，需要先給答案，機器會從答案中找到判斷的</a:t>
            </a:r>
            <a:r>
              <a:rPr kumimoji="0" lang="zh-TW" altLang="en-US" sz="19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方式</a:t>
            </a:r>
            <a:endParaRPr kumimoji="0" lang="en-US" altLang="zh-TW" sz="19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19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決策</a:t>
            </a: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樹就像是在一條路上根據不同的規則選擇要走哪一條路，接著再跟著規則選下一條路，依此將資料根據不同的特性做</a:t>
            </a:r>
            <a:r>
              <a:rPr kumimoji="0" lang="zh-TW" altLang="en-US" sz="19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分類</a:t>
            </a:r>
            <a:endParaRPr kumimoji="0" lang="en-US" altLang="zh-TW" sz="19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19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決策</a:t>
            </a: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樹可以透過圖像化的方式了解決策樹的判斷</a:t>
            </a:r>
            <a:r>
              <a:rPr kumimoji="0" lang="zh-TW" altLang="en-US" sz="19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方式</a:t>
            </a:r>
            <a:endParaRPr kumimoji="0" lang="en-US" altLang="zh-TW" sz="19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11" name="內容版面配置區 2"/>
          <p:cNvSpPr txBox="1">
            <a:spLocks/>
          </p:cNvSpPr>
          <p:nvPr/>
        </p:nvSpPr>
        <p:spPr>
          <a:xfrm>
            <a:off x="1115616" y="2615426"/>
            <a:ext cx="7128792" cy="41675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tree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tree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sklearn.datasets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</a:t>
            </a:r>
            <a:r>
              <a:rPr kumimoji="0" lang="zh-TW" altLang="en-US" sz="1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iris = </a:t>
            </a:r>
            <a:r>
              <a:rPr kumimoji="0" lang="en-US" altLang="zh-TW" sz="18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8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()  #</a:t>
            </a:r>
            <a:r>
              <a:rPr kumimoji="0" lang="zh-TW" altLang="en-US" sz="18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呼叫</a:t>
            </a:r>
            <a:r>
              <a:rPr kumimoji="0" lang="en-US" altLang="zh-TW" sz="18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Iris</a:t>
            </a:r>
            <a:r>
              <a:rPr kumimoji="0" lang="zh-TW" altLang="en-US" sz="18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資料模組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X = </a:t>
            </a:r>
            <a:r>
              <a:rPr kumimoji="0" lang="en-US" altLang="zh-TW" sz="18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iris.data</a:t>
            </a:r>
            <a:r>
              <a:rPr kumimoji="0" lang="en-US" altLang="zh-TW" sz="18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讀取特徵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y = </a:t>
            </a:r>
            <a:r>
              <a:rPr kumimoji="0" lang="en-US" altLang="zh-TW" sz="1800" b="1" cap="none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iris.target</a:t>
            </a:r>
            <a:r>
              <a:rPr kumimoji="0" lang="en-US" altLang="zh-TW" sz="18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讀取類別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tree.DecisionTreeClassifier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 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呼叫決策樹函式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clf.fit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X,y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 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開始訓練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clf.predict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([[10,5,5,10]])  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print(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iris.target_names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[0]])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輸出結果並轉為文字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輸出： </a:t>
            </a:r>
            <a:r>
              <a:rPr kumimoji="0" lang="en-US" altLang="zh-TW" sz="18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virginica</a:t>
            </a:r>
            <a:endParaRPr kumimoji="0" lang="en-US" altLang="zh-TW" sz="1800" b="1" cap="none" dirty="0" smtClean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endParaRPr kumimoji="0" lang="en-US" altLang="zh-TW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249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三、</a:t>
            </a:r>
            <a:r>
              <a:rPr lang="en-US" altLang="zh-TW" sz="2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IRIS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資料集數據分析實作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179512" y="1124744"/>
            <a:ext cx="8784975" cy="1490682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近鄰算法</a:t>
            </a:r>
            <a:r>
              <a:rPr kumimoji="0" lang="en-US" altLang="zh-TW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k-</a:t>
            </a:r>
            <a:r>
              <a:rPr kumimoji="0" lang="en-US" altLang="zh-TW" sz="2400" b="1" dirty="0" err="1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nn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分類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是監督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式學習，需要先給答案，機器會從答案中找到判斷的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方式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k-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nn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是一種透過周遭環境來判斷該分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在那一類型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11" name="內容版面配置區 2"/>
          <p:cNvSpPr txBox="1">
            <a:spLocks/>
          </p:cNvSpPr>
          <p:nvPr/>
        </p:nvSpPr>
        <p:spPr>
          <a:xfrm>
            <a:off x="287523" y="2132856"/>
            <a:ext cx="8568951" cy="41675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neighbors  #</a:t>
            </a:r>
            <a:r>
              <a:rPr kumimoji="0" lang="zh-TW" altLang="en-US" sz="1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neighbors</a:t>
            </a:r>
            <a:r>
              <a:rPr kumimoji="0" lang="zh-TW" altLang="en-US" sz="1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sklearn.datasets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資料模組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iris.data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讀取特徵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iris.target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讀取類別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n_neighbors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3  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幾個鄰居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neighbors.KNeighborsClassifier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n_neighbors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weights="distance")  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k-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nn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clf.fit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X,y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 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開始訓練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clf.predict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([[10,5,5,10]])  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print(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iris.target_names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[0]])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輸出結果並轉為文字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virginica</a:t>
            </a:r>
            <a:endParaRPr kumimoji="0" lang="en-US" altLang="zh-TW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183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三、</a:t>
            </a:r>
            <a:r>
              <a:rPr lang="en-US" altLang="zh-TW" sz="2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IRIS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資料集數據分析實作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424936" cy="1490682"/>
          </a:xfrm>
          <a:prstGeom prst="rect">
            <a:avLst/>
          </a:prstGeom>
        </p:spPr>
        <p:txBody>
          <a:bodyPr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k-means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分群是非監督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式學習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，主要是透過觀察資料的特徵來區分每筆資料，並將其分配到相似的群集，所以只需要給特徵值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k-means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要先決定分成幾群，根據每次計算移動多個群中心，直到不再移動，而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k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是要分的群集數</a:t>
            </a:r>
          </a:p>
          <a:p>
            <a:pPr marL="457200" marR="0" lvl="1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11" name="內容版面配置區 2"/>
          <p:cNvSpPr txBox="1">
            <a:spLocks/>
          </p:cNvSpPr>
          <p:nvPr/>
        </p:nvSpPr>
        <p:spPr>
          <a:xfrm>
            <a:off x="755576" y="2634726"/>
            <a:ext cx="7848872" cy="25922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sklearn.cluster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KMeans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KMeans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sklearn.datasets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函式庫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資料模組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iris.data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讀取特徵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KMeans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n_clusters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=3,random_state=0)  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呼叫函式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clf.fit_predict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(X)  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訓練並儲存分類結果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print(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印出結果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r>
              <a:rPr kumimoji="0" lang="en-US" altLang="zh-TW" sz="12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kumimoji="0" lang="en-US" altLang="zh-TW" sz="1200" b="1" cap="none" dirty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/>
          <a:srcRect l="18354" t="44195" r="39909" b="43205"/>
          <a:stretch/>
        </p:blipFill>
        <p:spPr>
          <a:xfrm>
            <a:off x="1115616" y="5227014"/>
            <a:ext cx="7251220" cy="123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314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3200" b="1" dirty="0" smtClean="0">
                <a:solidFill>
                  <a:prstClr val="black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課程大綱</a:t>
            </a:r>
            <a:endParaRPr lang="zh-TW" altLang="en-US" sz="3200" b="1" dirty="0">
              <a:solidFill>
                <a:prstClr val="black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內容版面配置區 2"/>
          <p:cNvSpPr txBox="1">
            <a:spLocks/>
          </p:cNvSpPr>
          <p:nvPr/>
        </p:nvSpPr>
        <p:spPr>
          <a:xfrm>
            <a:off x="1187624" y="1196752"/>
            <a:ext cx="6624736" cy="53285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514350" indent="-514350" fontAlgn="auto">
              <a:spcAft>
                <a:spcPts val="0"/>
              </a:spcAft>
              <a:buClr>
                <a:srgbClr val="B80E0F"/>
              </a:buClr>
              <a:buSzPct val="90000"/>
              <a:buFont typeface="+mj-ea"/>
              <a:buAutoNum type="ea1ChtPeriod"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OpenCV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程式設計實</a:t>
            </a:r>
            <a:r>
              <a:rPr kumimoji="0" lang="zh-TW" altLang="en-US" sz="28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作</a:t>
            </a:r>
          </a:p>
          <a:p>
            <a:pPr marL="514350" indent="-514350" fontAlgn="auto">
              <a:spcAft>
                <a:spcPts val="0"/>
              </a:spcAft>
              <a:buClr>
                <a:srgbClr val="B80E0F"/>
              </a:buClr>
              <a:buSzPct val="90000"/>
              <a:buFont typeface="+mj-ea"/>
              <a:buAutoNum type="ea1ChtPeriod"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MNIST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手寫數字辨識實作</a:t>
            </a:r>
            <a:endParaRPr kumimoji="0" lang="en-US" altLang="zh-TW" sz="2800" b="1" cap="none" dirty="0" smtClean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  <a:p>
            <a:pPr marL="514350" lvl="0" indent="-514350" fontAlgn="auto">
              <a:spcAft>
                <a:spcPts val="0"/>
              </a:spcAft>
              <a:buClr>
                <a:srgbClr val="B80E0F"/>
              </a:buClr>
              <a:buSzPct val="90000"/>
              <a:buFont typeface="+mj-ea"/>
              <a:buAutoNum type="ea1ChtPeriod"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IRIS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資料集數據分析實作</a:t>
            </a:r>
            <a:endParaRPr kumimoji="0" lang="zh-TW" altLang="en-US" sz="2800" b="1" cap="none" dirty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  <a:p>
            <a:pPr marL="514350" indent="-514350" fontAlgn="auto">
              <a:spcAft>
                <a:spcPts val="0"/>
              </a:spcAft>
              <a:buClr>
                <a:srgbClr val="B80E0F"/>
              </a:buClr>
              <a:buSzPct val="90000"/>
              <a:buFont typeface="+mj-ea"/>
              <a:buAutoNum type="ea1ChtPeriod"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YOLO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影像物件辨識實作</a:t>
            </a:r>
            <a:endParaRPr kumimoji="0" lang="en-US" altLang="zh-TW" sz="2800" b="1" cap="none" dirty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  <a:p>
            <a:pPr marL="514350" lvl="0" indent="-514350" fontAlgn="auto">
              <a:spcAft>
                <a:spcPts val="0"/>
              </a:spcAft>
              <a:buClr>
                <a:srgbClr val="B80E0F"/>
              </a:buClr>
              <a:buSzPct val="90000"/>
              <a:buFont typeface="+mj-ea"/>
              <a:buAutoNum type="ea1ChtPeriod"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OpenPose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人體動作辨別實作</a:t>
            </a:r>
            <a:endParaRPr kumimoji="0" lang="en-US" altLang="zh-TW" sz="2800" b="1" cap="none" dirty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  <a:p>
            <a:pPr marL="514350" lvl="0" indent="-514350" fontAlgn="auto">
              <a:spcAft>
                <a:spcPts val="0"/>
              </a:spcAft>
              <a:buClr>
                <a:srgbClr val="B80E0F"/>
              </a:buClr>
              <a:buSzPct val="90000"/>
              <a:buFont typeface="+mj-ea"/>
              <a:buAutoNum type="ea1ChtPeriod"/>
              <a:defRPr/>
            </a:pP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作業練習</a:t>
            </a:r>
            <a:endParaRPr kumimoji="0" lang="en-US" altLang="zh-TW" sz="2800" b="1" cap="none" dirty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  <a:p>
            <a:pPr marL="514350" lvl="0" indent="-514350" fontAlgn="auto">
              <a:spcAft>
                <a:spcPts val="0"/>
              </a:spcAft>
              <a:buClr>
                <a:srgbClr val="B80E0F"/>
              </a:buClr>
              <a:buSzPct val="90000"/>
              <a:buFont typeface="+mj-ea"/>
              <a:buAutoNum type="ea1ChtPeriod"/>
              <a:defRPr/>
            </a:pPr>
            <a:endParaRPr kumimoji="0" lang="en-US" altLang="zh-TW" sz="2800" b="1" cap="none" dirty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5982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三、</a:t>
            </a:r>
            <a:r>
              <a:rPr lang="en-US" altLang="zh-TW" sz="2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IRIS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資料集數據分析實作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24744"/>
            <a:ext cx="8424936" cy="1590082"/>
          </a:xfrm>
          <a:prstGeom prst="rect">
            <a:avLst/>
          </a:prstGeom>
        </p:spPr>
        <p:txBody>
          <a:bodyPr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階層式分群</a:t>
            </a:r>
            <a:r>
              <a:rPr kumimoji="0" lang="en-US" altLang="zh-TW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(Hierarchical clustering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分群是非監督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式學習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，主要是透過觀察資料的特徵來區分每筆資料，並將其分配到相似的群集，所以只需要給特徵值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階層式分群所以稱作階層式是因為透過階層圖的概念來做運算，由下往上合併稱作聚合式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，由上往下分裂稱作分裂式，分成四種：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Single Linkage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、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Average Linkage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、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Complete Linkage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、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Ward Linkage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11" name="內容版面配置區 2"/>
          <p:cNvSpPr txBox="1">
            <a:spLocks/>
          </p:cNvSpPr>
          <p:nvPr/>
        </p:nvSpPr>
        <p:spPr>
          <a:xfrm>
            <a:off x="744782" y="2436824"/>
            <a:ext cx="7992887" cy="31691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sklearn.cluster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8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AgglomerativeClustering</a:t>
            </a:r>
            <a:r>
              <a:rPr kumimoji="0" lang="zh-TW" altLang="en-US" sz="1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1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載入函式庫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sklearn.datasets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載入函式庫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呼叫資料模組 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iris.data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讀取特徵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AgglomerativeClustering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n_clusters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=3,linkage='ward')  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呼叫階層演算法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clf.fit_predict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(X)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訓練並儲存分類結果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print(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印出結果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endParaRPr kumimoji="0" lang="en-US" altLang="zh-TW" sz="12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18219" t="48150" r="40044" b="39250"/>
          <a:stretch/>
        </p:blipFill>
        <p:spPr>
          <a:xfrm>
            <a:off x="1835693" y="5157190"/>
            <a:ext cx="6869577" cy="116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095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三、</a:t>
            </a:r>
            <a:r>
              <a:rPr lang="en-US" altLang="zh-TW" sz="2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IRIS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資料集數據分析實作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1490682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Logistic 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Regression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迴歸主要是一種統計學上的分析方法，目的是為了找到多個變數間的相關性和強度，並建立模型預測下次的輸入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邏輯回歸雖然是回歸的一種，但主要是用在分類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上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457200" marR="0" lvl="1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11" name="內容版面配置區 2"/>
          <p:cNvSpPr txBox="1">
            <a:spLocks/>
          </p:cNvSpPr>
          <p:nvPr/>
        </p:nvSpPr>
        <p:spPr>
          <a:xfrm>
            <a:off x="827584" y="2492896"/>
            <a:ext cx="7704856" cy="3951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sklearn.linear_model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LogisticRegression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載入函式庫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sklearn.datasets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載入函式庫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load_iris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呼叫資料模組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iris.data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讀取特徵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 =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iris.target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讀取類別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LogisticRegression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 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呼叫羅吉斯回歸函式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clf.fit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X,y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 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開始訓練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clf.predict</a:t>
            </a:r>
            <a:r>
              <a:rPr kumimoji="0" lang="en-US" altLang="zh-TW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([[10,5,5,10]])  #</a:t>
            </a:r>
            <a:r>
              <a:rPr kumimoji="0" lang="zh-TW" altLang="en-US" sz="1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print(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iris.target_names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[0]]) 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輸出結果並轉為文字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r>
              <a:rPr kumimoji="0" lang="en-US" altLang="zh-TW" sz="1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kumimoji="0" lang="en-US" altLang="zh-TW" sz="1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virginica</a:t>
            </a:r>
            <a:endParaRPr kumimoji="0" lang="en-US" altLang="zh-TW" sz="1800" b="1" cap="none" dirty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3712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三、</a:t>
            </a:r>
            <a:r>
              <a:rPr lang="en-US" altLang="zh-TW" sz="2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IRIS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資料集數據分析實作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1490682"/>
          </a:xfrm>
          <a:prstGeom prst="rect">
            <a:avLst/>
          </a:prstGeom>
        </p:spPr>
        <p:txBody>
          <a:bodyPr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Linear 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Regression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迴歸主要是一種統計學上的分析方法，目的是為了找到多個變數間的相關性和強度，並建立模型預測下次的輸入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線性回歸主要是用大量的數據計算找到一個適合這些資料的方程式，當下次有新資料來時就能透過這個方程式來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預測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457200" marR="0" lvl="1" indent="0" algn="l" defTabSz="914400" rtl="0" eaLnBrk="1" fontAlgn="auto" latinLnBrk="0" hangingPunct="1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11" name="內容版面配置區 2"/>
          <p:cNvSpPr txBox="1">
            <a:spLocks/>
          </p:cNvSpPr>
          <p:nvPr/>
        </p:nvSpPr>
        <p:spPr>
          <a:xfrm>
            <a:off x="827584" y="2754492"/>
            <a:ext cx="7704856" cy="36634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import </a:t>
            </a:r>
            <a:r>
              <a:rPr kumimoji="0" lang="en-US" altLang="zh-TW" sz="17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numpy</a:t>
            </a: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as np  #</a:t>
            </a:r>
            <a:r>
              <a:rPr kumimoji="0" lang="zh-TW" altLang="en-US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載入特殊陣列函式庫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7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sklearn.linear_model</a:t>
            </a: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7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LinearRegression</a:t>
            </a: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載入函式庫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 = </a:t>
            </a:r>
            <a:r>
              <a:rPr kumimoji="0" lang="en-US" altLang="zh-TW" sz="17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np.array</a:t>
            </a: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([ [1,1,] , [1,2] , [2,2] , [2,3 ] ])  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建立數據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 = np.dot(X , </a:t>
            </a:r>
            <a:r>
              <a:rPr kumimoji="0" lang="en-US" altLang="zh-TW" sz="17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np.array</a:t>
            </a: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[1,2] )) + 3  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計算每個數據的回歸值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reg</a:t>
            </a:r>
            <a:r>
              <a:rPr kumimoji="0" lang="en-US" altLang="zh-TW" sz="17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7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LinearRegression</a:t>
            </a:r>
            <a:r>
              <a:rPr kumimoji="0" lang="en-US" altLang="zh-TW" sz="17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().fit(</a:t>
            </a:r>
            <a:r>
              <a:rPr kumimoji="0" lang="en-US" altLang="zh-TW" sz="17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X,y</a:t>
            </a:r>
            <a:r>
              <a:rPr kumimoji="0" lang="en-US" altLang="zh-TW" sz="17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 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7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呼叫線性回歸函式並訓練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7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7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reg.predict</a:t>
            </a:r>
            <a:r>
              <a:rPr kumimoji="0" lang="en-US" altLang="zh-TW" sz="17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7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np.array</a:t>
            </a:r>
            <a:r>
              <a:rPr kumimoji="0" lang="en-US" altLang="zh-TW" sz="17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([[3,5] ]))  #</a:t>
            </a:r>
            <a:r>
              <a:rPr kumimoji="0" lang="zh-TW" altLang="en-US" sz="17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print(</a:t>
            </a:r>
            <a:r>
              <a:rPr kumimoji="0" lang="en-US" altLang="zh-TW" sz="17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y_pred</a:t>
            </a: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 #</a:t>
            </a:r>
            <a:r>
              <a:rPr kumimoji="0" lang="zh-TW" altLang="en-US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輸出結果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輸出</a:t>
            </a:r>
            <a:r>
              <a:rPr kumimoji="0" lang="en-US" altLang="zh-TW" sz="17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:16</a:t>
            </a:r>
            <a:endParaRPr kumimoji="0" lang="en-US" altLang="zh-TW" sz="17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7893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1511472"/>
            <a:ext cx="5511800" cy="4951730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</a:t>
            </a:r>
            <a:r>
              <a:rPr kumimoji="0" lang="en-US" altLang="zh-TW" sz="16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https://www.v7labs.com/blog/yolo-object-detection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4968552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系列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(1)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392341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</a:t>
            </a:r>
            <a:r>
              <a:rPr kumimoji="0" lang="en-US" altLang="zh-TW" sz="16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https://www.v7labs.com/blog/yolo-object-detection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4968552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系列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(2)</a:t>
            </a:r>
            <a:endParaRPr kumimoji="0" lang="zh-TW" altLang="en-US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772816"/>
            <a:ext cx="7086965" cy="417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78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</a:t>
            </a:r>
            <a:r>
              <a:rPr kumimoji="0" lang="en-US" altLang="zh-TW" sz="1600" b="1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https://www.796t.com/article.php?id=208230</a:t>
            </a:r>
            <a:r>
              <a:rPr kumimoji="0" lang="zh-TW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4968552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系列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:YOLOv1,YOLOv2,YOLOv3,YOLOv4,YOLOv5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簡介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YOLOv1:YOLO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系列是基於深度學習的迴歸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方法，將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整張圖片作為網路的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輸入，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直接在輸出層對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BBox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的位置和類別進行迴歸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。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(RCNN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， 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Fast-RCNN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Faster-RCNN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是基於深度學習的分類方法</a:t>
            </a: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)</a:t>
            </a: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YOLOv2(YOLO9000</a:t>
            </a: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):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在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繼續保持處理速度的基礎上，從預測更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準確</a:t>
            </a: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(Better)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，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速度更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快</a:t>
            </a: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(Faster)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，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識別物件更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多</a:t>
            </a: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(Stronger)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這三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個方面進行了改進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。其中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識別更多物件也就是擴充套件到能夠檢測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9000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種不同物件，稱之為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YOLO9000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。</a:t>
            </a:r>
            <a:endParaRPr kumimoji="0" lang="en-US" altLang="zh-TW" sz="16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YOLOv3: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其的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先驗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檢測</a:t>
            </a: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(Prior detection)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系統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將分類器或定位器重新用於執行檢測任務。他們將模型應用於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影像的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多個位置和尺度。而那些評分較高的區域就可以視為檢測結果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。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YOLOv3 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非常快，一般它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比</a:t>
            </a: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R-CNN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快</a:t>
            </a: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1000 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倍、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比</a:t>
            </a: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Fast R-CNN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快</a:t>
            </a: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100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倍。</a:t>
            </a:r>
            <a:endParaRPr kumimoji="0" lang="en-US" altLang="zh-TW" sz="16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YOLOv4:Optimal 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Speed and Accuracy of Object Detection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。</a:t>
            </a:r>
            <a:endParaRPr kumimoji="0" lang="en-US" altLang="zh-TW" sz="16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YOLOv5: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速度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非常快，有非常輕量級的模型大小，同時在準確度方面又與 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YOLOv4 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基準相當。</a:t>
            </a:r>
          </a:p>
        </p:txBody>
      </p:sp>
    </p:spTree>
    <p:extLst>
      <p:ext uri="{BB962C8B-B14F-4D97-AF65-F5344CB8AC3E}">
        <p14:creationId xmlns:p14="http://schemas.microsoft.com/office/powerpoint/2010/main" val="299267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lang="en-US" altLang="zh-TW" sz="2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259228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YOLO</a:t>
            </a: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影像辨識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(1)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YOLO (You Only Look Once)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重新定義物件，直接框座標，並且算出分類機率</a:t>
            </a: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如下圖，可以知道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YOLO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偵測，可視為單一的廻歸問題，只要一個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CNN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就可以同時進行多邊界框與其類別機率的預測</a:t>
            </a: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YOLO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對整張圖像進行訓練並且直接進行優化，這種統一模型對比其他傳統的物件偵測方法有非常多的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優點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459" y="3861048"/>
            <a:ext cx="8083997" cy="201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91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674" y="2981594"/>
            <a:ext cx="6224555" cy="3462828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259228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</a:t>
            </a: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影像辨識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(2)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如下圖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YOLO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將每個影像切成 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S×S 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的格子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(Grid)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，如果格子中間有物體，則該格子會負責偵測該物體</a:t>
            </a: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每個格子又會預測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B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個邊界框與信心分數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(Confidence scores)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，其中信心分數對應邊界框，含有物體的信心程度及該邊界框中物體的精準度</a:t>
            </a:r>
          </a:p>
        </p:txBody>
      </p:sp>
    </p:spTree>
    <p:extLst>
      <p:ext uri="{BB962C8B-B14F-4D97-AF65-F5344CB8AC3E}">
        <p14:creationId xmlns:p14="http://schemas.microsoft.com/office/powerpoint/2010/main" val="245028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5112568"/>
          </a:xfrm>
          <a:prstGeom prst="rect">
            <a:avLst/>
          </a:prstGeom>
        </p:spPr>
        <p:txBody>
          <a:bodyPr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</a:t>
            </a: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影像辨識</a:t>
            </a:r>
            <a:r>
              <a:rPr kumimoji="0" lang="en-US" altLang="zh-TW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(3)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每個邊界框都有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5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個預測參數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: </a:t>
            </a:r>
            <a:r>
              <a:rPr kumimoji="0" lang="en-US" altLang="zh-TW" sz="20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x,y,w,h,confidence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，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</a:t>
            </a:r>
            <a:r>
              <a:rPr kumimoji="0" lang="en-US" altLang="zh-TW" sz="20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x,y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):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邊界框中心相對於網格單元的位移，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</a:t>
            </a:r>
            <a:r>
              <a:rPr kumimoji="0" lang="en-US" altLang="zh-TW" sz="20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w,h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):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窗格長寬，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confidence(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信心程度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):IOU(intersection over union)</a:t>
            </a: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影像切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成</a:t>
            </a:r>
            <a:r>
              <a:rPr kumimoji="0" lang="en-US" altLang="zh-TW" sz="20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SxS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個網格單元，每個網格單元預測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B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個邊界框與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類別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的機率，最後的張量維度為</a:t>
            </a:r>
            <a:r>
              <a:rPr kumimoji="0" lang="en-US" altLang="zh-TW" sz="20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SxSx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(Bx5+C)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，其中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Bx5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是因為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B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有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5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維。</a:t>
            </a:r>
            <a:r>
              <a:rPr kumimoji="0" lang="en-US" altLang="zh-TW" sz="21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</a:t>
            </a:r>
            <a:r>
              <a:rPr kumimoji="0" lang="zh-TW" alt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參數為</a:t>
            </a:r>
            <a:r>
              <a:rPr kumimoji="0" lang="en-US" altLang="zh-TW" sz="21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S=7,B=2,C=20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，即為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7x7x30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張量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架構受到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GoogLeNet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所激勵，其中具有 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24 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個卷積層以及 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2 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個全連接層</a:t>
            </a: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也使用簡單的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3×3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卷積層再接一個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1×1 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卷積層進行降維，用以取代 </a:t>
            </a:r>
            <a:r>
              <a:rPr kumimoji="0" lang="en-US" altLang="zh-TW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GoogLeNet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 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中的起始時間模組</a:t>
            </a: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Fast YOLO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用以推進快速物件偵測的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界線，只使用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一個僅有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9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層卷積層的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CNN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，並且減少過濾器數量</a:t>
            </a: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Fast YOLO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除了網路尺寸的差別外，其餘的參數設計都與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 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相同，最後的輸出一樣都是</a:t>
            </a: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7×7×30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的張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量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48761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259228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</a:t>
            </a: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神經</a:t>
            </a:r>
            <a:r>
              <a:rPr kumimoji="0" lang="zh-TW" altLang="en-US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網路</a:t>
            </a: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架構</a:t>
            </a: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0000"/>
                    </a14:imgEffect>
                  </a14:imgLayer>
                </a14:imgProps>
              </a:ext>
            </a:extLst>
          </a:blip>
          <a:srcRect b="7868"/>
          <a:stretch/>
        </p:blipFill>
        <p:spPr>
          <a:xfrm>
            <a:off x="798249" y="1844824"/>
            <a:ext cx="7547502" cy="4111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99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一</a:t>
            </a: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OpenCV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程式設計實作</a:t>
            </a: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611561" y="1124743"/>
            <a:ext cx="7632847" cy="1207432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讀寫與顯示數位影像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TW" altLang="en-US" sz="1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使用</a:t>
            </a:r>
            <a:r>
              <a:rPr kumimoji="0" lang="en-US" altLang="zh-TW" sz="19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OpenCV</a:t>
            </a:r>
            <a:r>
              <a:rPr kumimoji="0" lang="zh-TW" altLang="en-US" sz="1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讀取</a:t>
            </a:r>
            <a:r>
              <a:rPr kumimoji="0" lang="en-US" altLang="zh-TW" sz="1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/</a:t>
            </a:r>
            <a:r>
              <a:rPr kumimoji="0" lang="zh-TW" altLang="en-US" sz="1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顯示</a:t>
            </a:r>
            <a:r>
              <a:rPr kumimoji="0" lang="en-US" altLang="zh-TW" sz="1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/</a:t>
            </a:r>
            <a:r>
              <a:rPr kumimoji="0" lang="zh-TW" altLang="en-US" sz="1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儲存數位影像</a:t>
            </a:r>
            <a:endParaRPr kumimoji="0" lang="en-US" altLang="zh-TW" sz="19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755576" y="1751238"/>
            <a:ext cx="7344816" cy="49770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import </a:t>
            </a: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numpy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as np 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2800" b="1" cap="none" dirty="0" err="1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numpy</a:t>
            </a:r>
            <a:r>
              <a:rPr kumimoji="0" lang="zh-TW" altLang="en-US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命名</a:t>
            </a:r>
            <a:r>
              <a:rPr kumimoji="0" lang="zh-TW" altLang="en-US" sz="28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改為</a:t>
            </a:r>
            <a:r>
              <a:rPr kumimoji="0" lang="en-US" altLang="zh-TW" sz="28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np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import 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2800" b="1" cap="none" dirty="0" err="1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OpenCV</a:t>
            </a:r>
            <a:r>
              <a:rPr kumimoji="0" lang="zh-TW" altLang="en-US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命名</a:t>
            </a:r>
            <a:r>
              <a:rPr kumimoji="0" lang="zh-TW" altLang="en-US" sz="28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改</a:t>
            </a:r>
            <a:r>
              <a:rPr kumimoji="0" lang="zh-TW" altLang="en-US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kumimoji="0" lang="en-US" altLang="zh-TW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</a:t>
            </a:r>
            <a:endParaRPr kumimoji="0" lang="en-US" altLang="zh-TW" sz="2800" b="1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filename 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input( "Please enter filename: "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img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cv2.imread( filename, -1 )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cv2.imshow( "Image",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img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nr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nc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img.shape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[:2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擷取列數與行數</a:t>
            </a:r>
            <a:endParaRPr kumimoji="0" lang="en-US" altLang="zh-TW" sz="2800" b="1" cap="none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print( "Number of Rows =", nr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print( "Number of Columns =", </a:t>
            </a: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nc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if </a:t>
            </a: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img.ndim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!= 3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陣列的維度數</a:t>
            </a:r>
            <a:r>
              <a:rPr kumimoji="0" lang="en-US" altLang="zh-TW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2:</a:t>
            </a:r>
            <a:r>
              <a:rPr kumimoji="0" lang="zh-TW" altLang="en-US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灰階</a:t>
            </a:r>
            <a:r>
              <a:rPr kumimoji="0" lang="en-US" altLang="zh-TW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3:</a:t>
            </a:r>
            <a:r>
              <a:rPr kumimoji="0" lang="zh-TW" altLang="en-US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色彩</a:t>
            </a:r>
            <a:endParaRPr kumimoji="0" lang="en-US" altLang="zh-TW" sz="2800" b="1" cap="none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print( "Gray-Level Image"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else: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print( "Color Image"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cv2.waitKey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( 0 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kumimoji="0" lang="en-US" altLang="zh-TW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等待鍵盤輸入</a:t>
            </a:r>
            <a:r>
              <a:rPr kumimoji="0" lang="en-US" altLang="zh-TW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zh-TW" altLang="en-US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單位</a:t>
            </a:r>
            <a:r>
              <a:rPr kumimoji="0" lang="en-US" altLang="zh-TW" sz="2800" b="1" cap="none" dirty="0" err="1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ms</a:t>
            </a:r>
            <a:r>
              <a:rPr kumimoji="0" lang="en-US" altLang="zh-TW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0:</a:t>
            </a:r>
            <a:r>
              <a:rPr kumimoji="0" lang="zh-TW" altLang="en-US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任意鍵</a:t>
            </a:r>
            <a:r>
              <a:rPr kumimoji="0" lang="en-US" altLang="zh-TW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1000:1</a:t>
            </a:r>
            <a:r>
              <a:rPr kumimoji="0" lang="zh-TW" altLang="en-US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秒</a:t>
            </a:r>
            <a:r>
              <a:rPr kumimoji="0" lang="en-US" altLang="zh-TW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kumimoji="0" lang="en-US" altLang="zh-TW" sz="2800" b="1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ROI_x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ROI_y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eval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input( "Enter (x, y) for ROI: " )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ROI_nr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ROI_nc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eval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input( "Enter (rows, columns) for ROI: " )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 =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img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ROI_x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ROI_x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+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ROI_nr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ROI_y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ROI_y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+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ROI_nc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]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cv2.imshow( "ROI", ROI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cv2.imwrite( 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“ROI.bmp”, 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ROI 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kumimoji="0" lang="en-US" altLang="zh-TW" sz="2800" b="1" cap="none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imwrite</a:t>
            </a:r>
            <a:r>
              <a:rPr kumimoji="0" lang="zh-TW" altLang="en-US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寫入</a:t>
            </a:r>
            <a:r>
              <a:rPr kumimoji="0" lang="en-US" altLang="zh-TW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zh-TW" altLang="en-US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儲存</a:t>
            </a:r>
            <a:r>
              <a:rPr kumimoji="0" lang="en-US" altLang="zh-TW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kumimoji="0" lang="zh-TW" altLang="en-US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影像檔</a:t>
            </a:r>
            <a:endParaRPr kumimoji="0" lang="en-US" altLang="zh-TW" sz="2800" b="1" cap="none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cv2.waitKey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( 0 )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cv2.destroyAllWindows( 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關閉所有視窗</a:t>
            </a:r>
            <a:endParaRPr kumimoji="0" lang="en-US" altLang="zh-TW" sz="2800" b="1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右大括弧 1"/>
          <p:cNvSpPr/>
          <p:nvPr/>
        </p:nvSpPr>
        <p:spPr>
          <a:xfrm>
            <a:off x="5220072" y="2332175"/>
            <a:ext cx="288032" cy="808793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5436096" y="1835146"/>
            <a:ext cx="334739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b="1" dirty="0" smtClean="0">
                <a:solidFill>
                  <a:srgbClr val="FF0000"/>
                </a:solidFill>
              </a:rPr>
              <a:t>使用</a:t>
            </a:r>
            <a:r>
              <a:rPr lang="en-US" altLang="zh-TW" sz="1400" b="1" dirty="0" err="1" smtClean="0">
                <a:solidFill>
                  <a:srgbClr val="FF0000"/>
                </a:solidFill>
              </a:rPr>
              <a:t>imread</a:t>
            </a:r>
            <a:r>
              <a:rPr lang="zh-TW" altLang="en-US" sz="1400" b="1" dirty="0" smtClean="0">
                <a:solidFill>
                  <a:srgbClr val="FF0000"/>
                </a:solidFill>
              </a:rPr>
              <a:t>讀取數位影像檔</a:t>
            </a:r>
            <a:endParaRPr lang="en-US" altLang="zh-TW" sz="1400" b="1" dirty="0" smtClean="0">
              <a:solidFill>
                <a:srgbClr val="FF0000"/>
              </a:solidFill>
            </a:endParaRPr>
          </a:p>
          <a:p>
            <a:r>
              <a:rPr lang="zh-TW" altLang="en-US" sz="1400" b="1" dirty="0">
                <a:solidFill>
                  <a:srgbClr val="FF0000"/>
                </a:solidFill>
              </a:rPr>
              <a:t>並</a:t>
            </a:r>
            <a:r>
              <a:rPr lang="zh-TW" altLang="en-US" sz="1400" b="1" dirty="0" smtClean="0">
                <a:solidFill>
                  <a:srgbClr val="FF0000"/>
                </a:solidFill>
              </a:rPr>
              <a:t>以</a:t>
            </a:r>
            <a:r>
              <a:rPr lang="en-US" altLang="zh-TW" sz="1400" b="1" dirty="0" err="1" smtClean="0">
                <a:solidFill>
                  <a:srgbClr val="FF0000"/>
                </a:solidFill>
              </a:rPr>
              <a:t>img</a:t>
            </a:r>
            <a:r>
              <a:rPr lang="zh-TW" altLang="en-US" sz="1400" b="1" dirty="0" smtClean="0">
                <a:solidFill>
                  <a:srgbClr val="FF0000"/>
                </a:solidFill>
              </a:rPr>
              <a:t>陣列儲存於記憶體</a:t>
            </a:r>
            <a:endParaRPr lang="en-US" altLang="zh-TW" sz="1400" b="1" dirty="0" smtClean="0">
              <a:solidFill>
                <a:srgbClr val="FF0000"/>
              </a:solidFill>
            </a:endParaRPr>
          </a:p>
          <a:p>
            <a:r>
              <a:rPr lang="zh-TW" altLang="en-US" sz="1400" b="1" dirty="0" smtClean="0">
                <a:solidFill>
                  <a:srgbClr val="FF0000"/>
                </a:solidFill>
              </a:rPr>
              <a:t>第</a:t>
            </a:r>
            <a:r>
              <a:rPr lang="en-US" altLang="zh-TW" sz="1400" b="1" dirty="0" smtClean="0">
                <a:solidFill>
                  <a:srgbClr val="FF0000"/>
                </a:solidFill>
              </a:rPr>
              <a:t>1</a:t>
            </a:r>
            <a:r>
              <a:rPr lang="zh-TW" altLang="en-US" sz="1400" b="1" dirty="0" smtClean="0">
                <a:solidFill>
                  <a:srgbClr val="FF0000"/>
                </a:solidFill>
              </a:rPr>
              <a:t>參數為影像檔案名稱</a:t>
            </a:r>
            <a:endParaRPr lang="en-US" altLang="zh-TW" sz="1400" b="1" dirty="0" smtClean="0">
              <a:solidFill>
                <a:srgbClr val="FF0000"/>
              </a:solidFill>
            </a:endParaRPr>
          </a:p>
          <a:p>
            <a:r>
              <a:rPr lang="zh-TW" altLang="en-US" sz="1400" b="1" dirty="0">
                <a:solidFill>
                  <a:srgbClr val="FF0000"/>
                </a:solidFill>
              </a:rPr>
              <a:t>第</a:t>
            </a:r>
            <a:r>
              <a:rPr lang="en-US" altLang="zh-TW" sz="1400" b="1" dirty="0">
                <a:solidFill>
                  <a:srgbClr val="FF0000"/>
                </a:solidFill>
              </a:rPr>
              <a:t>2</a:t>
            </a:r>
            <a:r>
              <a:rPr lang="zh-TW" altLang="en-US" sz="1400" b="1" dirty="0" smtClean="0">
                <a:solidFill>
                  <a:srgbClr val="FF0000"/>
                </a:solidFill>
              </a:rPr>
              <a:t>參數為影像讀取方式</a:t>
            </a:r>
            <a:endParaRPr lang="en-US" altLang="zh-TW" sz="1400" b="1" dirty="0" smtClean="0">
              <a:solidFill>
                <a:srgbClr val="FF0000"/>
              </a:solidFill>
            </a:endParaRPr>
          </a:p>
          <a:p>
            <a:r>
              <a:rPr lang="en-US" altLang="zh-TW" sz="1000" dirty="0">
                <a:solidFill>
                  <a:srgbClr val="FF0000"/>
                </a:solidFill>
              </a:rPr>
              <a:t>IMREAD_UNCHANGED(–1)</a:t>
            </a:r>
            <a:r>
              <a:rPr lang="zh-TW" altLang="en-US" sz="1000" dirty="0">
                <a:solidFill>
                  <a:srgbClr val="FF0000"/>
                </a:solidFill>
              </a:rPr>
              <a:t>：根據原始影像的型態讀取</a:t>
            </a:r>
          </a:p>
          <a:p>
            <a:r>
              <a:rPr lang="en-US" altLang="zh-TW" sz="1000" dirty="0">
                <a:solidFill>
                  <a:srgbClr val="FF0000"/>
                </a:solidFill>
              </a:rPr>
              <a:t>IMREAD_GRAYSCALE( 0)</a:t>
            </a:r>
            <a:r>
              <a:rPr lang="zh-TW" altLang="en-US" sz="1000" dirty="0">
                <a:solidFill>
                  <a:srgbClr val="FF0000"/>
                </a:solidFill>
              </a:rPr>
              <a:t>：讀取為灰階影像</a:t>
            </a:r>
          </a:p>
          <a:p>
            <a:r>
              <a:rPr lang="en-US" altLang="zh-TW" sz="1000" dirty="0">
                <a:solidFill>
                  <a:srgbClr val="FF0000"/>
                </a:solidFill>
              </a:rPr>
              <a:t>IMREAD_COLOR(1)</a:t>
            </a:r>
            <a:r>
              <a:rPr lang="zh-TW" altLang="en-US" sz="1000" dirty="0">
                <a:solidFill>
                  <a:srgbClr val="FF0000"/>
                </a:solidFill>
              </a:rPr>
              <a:t>：讀取為色彩影像</a:t>
            </a:r>
          </a:p>
          <a:p>
            <a:r>
              <a:rPr lang="en-US" altLang="zh-TW" sz="1000" dirty="0">
                <a:solidFill>
                  <a:srgbClr val="FF0000"/>
                </a:solidFill>
              </a:rPr>
              <a:t>IMREAD_ANYDEPTH(2)</a:t>
            </a:r>
            <a:r>
              <a:rPr lang="zh-TW" altLang="en-US" sz="1000" dirty="0">
                <a:solidFill>
                  <a:srgbClr val="FF0000"/>
                </a:solidFill>
              </a:rPr>
              <a:t>：讀取任意位元深度的影像</a:t>
            </a:r>
          </a:p>
          <a:p>
            <a:r>
              <a:rPr lang="en-US" altLang="zh-TW" sz="1000" dirty="0">
                <a:solidFill>
                  <a:srgbClr val="FF0000"/>
                </a:solidFill>
              </a:rPr>
              <a:t>IMREAD_ANYCOLOR(4)</a:t>
            </a:r>
            <a:r>
              <a:rPr lang="zh-TW" altLang="en-US" sz="1000" dirty="0">
                <a:solidFill>
                  <a:srgbClr val="FF0000"/>
                </a:solidFill>
              </a:rPr>
              <a:t>：讀取任意色彩的影像</a:t>
            </a:r>
          </a:p>
          <a:p>
            <a:r>
              <a:rPr lang="zh-TW" altLang="en-US" sz="1400" b="1" dirty="0">
                <a:solidFill>
                  <a:srgbClr val="FF0000"/>
                </a:solidFill>
              </a:rPr>
              <a:t>使用</a:t>
            </a:r>
            <a:r>
              <a:rPr lang="en-US" altLang="zh-TW" sz="1400" b="1" dirty="0" err="1">
                <a:solidFill>
                  <a:srgbClr val="FF0000"/>
                </a:solidFill>
              </a:rPr>
              <a:t>imshow</a:t>
            </a:r>
            <a:r>
              <a:rPr lang="zh-TW" altLang="en-US" sz="1400" b="1" dirty="0">
                <a:solidFill>
                  <a:srgbClr val="FF0000"/>
                </a:solidFill>
              </a:rPr>
              <a:t>顯示影像於視窗</a:t>
            </a:r>
            <a:r>
              <a:rPr lang="en-US" altLang="zh-TW" sz="1400" b="1" dirty="0">
                <a:solidFill>
                  <a:srgbClr val="FF0000"/>
                </a:solidFill>
              </a:rPr>
              <a:t>Image</a:t>
            </a:r>
          </a:p>
        </p:txBody>
      </p:sp>
      <p:sp>
        <p:nvSpPr>
          <p:cNvPr id="7" name="右大括弧 6"/>
          <p:cNvSpPr/>
          <p:nvPr/>
        </p:nvSpPr>
        <p:spPr>
          <a:xfrm>
            <a:off x="6965775" y="5085182"/>
            <a:ext cx="288032" cy="808793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7202605" y="5181803"/>
            <a:ext cx="158088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b="1" dirty="0" smtClean="0">
                <a:solidFill>
                  <a:srgbClr val="FF0000"/>
                </a:solidFill>
              </a:rPr>
              <a:t>擷取局部</a:t>
            </a:r>
            <a:r>
              <a:rPr lang="en-US" altLang="zh-TW" sz="1400" b="1" dirty="0" smtClean="0">
                <a:solidFill>
                  <a:srgbClr val="FF0000"/>
                </a:solidFill>
              </a:rPr>
              <a:t>ROI</a:t>
            </a:r>
            <a:r>
              <a:rPr lang="zh-TW" altLang="en-US" sz="1400" b="1" dirty="0" smtClean="0">
                <a:solidFill>
                  <a:srgbClr val="FF0000"/>
                </a:solidFill>
              </a:rPr>
              <a:t>影像</a:t>
            </a:r>
            <a:endParaRPr lang="en-US" altLang="zh-TW" sz="1400" b="1" dirty="0" smtClean="0">
              <a:solidFill>
                <a:srgbClr val="FF0000"/>
              </a:solidFill>
            </a:endParaRPr>
          </a:p>
          <a:p>
            <a:r>
              <a:rPr lang="en-US" altLang="zh-TW" sz="1000" dirty="0" smtClean="0">
                <a:solidFill>
                  <a:srgbClr val="FF0000"/>
                </a:solidFill>
              </a:rPr>
              <a:t>ROI</a:t>
            </a:r>
            <a:r>
              <a:rPr lang="zh-TW" altLang="en-US" sz="1000" dirty="0" smtClean="0">
                <a:solidFill>
                  <a:srgbClr val="FF0000"/>
                </a:solidFill>
              </a:rPr>
              <a:t>左上角</a:t>
            </a:r>
            <a:r>
              <a:rPr lang="en-US" altLang="zh-TW" sz="1000" dirty="0" smtClean="0">
                <a:solidFill>
                  <a:srgbClr val="FF0000"/>
                </a:solidFill>
              </a:rPr>
              <a:t>(x, y)</a:t>
            </a:r>
            <a:r>
              <a:rPr lang="zh-TW" altLang="en-US" sz="1000" dirty="0" smtClean="0">
                <a:solidFill>
                  <a:srgbClr val="FF0000"/>
                </a:solidFill>
              </a:rPr>
              <a:t>座標</a:t>
            </a:r>
            <a:endParaRPr lang="zh-TW" altLang="en-US" sz="1000" dirty="0">
              <a:solidFill>
                <a:srgbClr val="FF0000"/>
              </a:solidFill>
            </a:endParaRPr>
          </a:p>
          <a:p>
            <a:r>
              <a:rPr lang="en-US" altLang="zh-TW" sz="1000" dirty="0" smtClean="0">
                <a:solidFill>
                  <a:srgbClr val="FF0000"/>
                </a:solidFill>
              </a:rPr>
              <a:t>ROI</a:t>
            </a:r>
            <a:r>
              <a:rPr lang="zh-TW" altLang="en-US" sz="1000" dirty="0" smtClean="0">
                <a:solidFill>
                  <a:srgbClr val="FF0000"/>
                </a:solidFill>
              </a:rPr>
              <a:t>的列數與行數</a:t>
            </a:r>
            <a:endParaRPr lang="en-US" altLang="zh-TW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47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b="10298"/>
          <a:stretch/>
        </p:blipFill>
        <p:spPr>
          <a:xfrm>
            <a:off x="1788325" y="2348880"/>
            <a:ext cx="5567350" cy="3904657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259228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</a:t>
            </a:r>
            <a:r>
              <a:rPr kumimoji="0" lang="zh-TW" altLang="en-US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訓練</a:t>
            </a: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模型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(1)</a:t>
            </a:r>
            <a:endParaRPr kumimoji="0" lang="zh-TW" altLang="en-US" sz="24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圖片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偵測：將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訓練的圖片物件標記出邊界框，再給予邊界框一個註釋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(Annotation)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374947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259228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</a:t>
            </a:r>
            <a:r>
              <a:rPr kumimoji="0" lang="en-US" altLang="zh-TW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YOLO</a:t>
            </a:r>
            <a:r>
              <a:rPr kumimoji="0" lang="zh-TW" altLang="en-US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訓練</a:t>
            </a: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模型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(2)</a:t>
            </a:r>
            <a:endParaRPr kumimoji="0" lang="zh-TW" altLang="en-US" sz="24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YOLO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開始訓練：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tiny-yolo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網路參數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pic>
        <p:nvPicPr>
          <p:cNvPr id="6" name="圖片 5" descr="06417-05_頁面_44.jpg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3328" b="7761"/>
          <a:stretch/>
        </p:blipFill>
        <p:spPr>
          <a:xfrm>
            <a:off x="500553" y="2132856"/>
            <a:ext cx="8215884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61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511256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安裝</a:t>
            </a:r>
            <a:r>
              <a:rPr kumimoji="0" lang="zh-TW" altLang="en-US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環境與訓練</a:t>
            </a: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模型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(1)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pip install 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tensorflow</a:t>
            </a:r>
            <a:endParaRPr kumimoji="0" lang="en-US" altLang="zh-TW" sz="20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pip install 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keras</a:t>
            </a:r>
            <a:endParaRPr kumimoji="0" lang="en-US" altLang="zh-TW" sz="20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pip install h5py</a:t>
            </a: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pip install 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opencv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-python</a:t>
            </a: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pip install 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cython</a:t>
            </a:r>
            <a:endParaRPr kumimoji="0" lang="en-US" altLang="zh-TW" sz="20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下載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darkflow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(https://github.com/thhrieu/darkflow)</a:t>
            </a: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cd 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darkflow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</a:t>
            </a: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python setup.py 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build_ext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--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inplace</a:t>
            </a:r>
            <a:endParaRPr kumimoji="0" lang="en-US" altLang="zh-TW" sz="20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python flow --h</a:t>
            </a:r>
          </a:p>
        </p:txBody>
      </p:sp>
    </p:spTree>
    <p:extLst>
      <p:ext uri="{BB962C8B-B14F-4D97-AF65-F5344CB8AC3E}">
        <p14:creationId xmlns:p14="http://schemas.microsoft.com/office/powerpoint/2010/main" val="233255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511256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安裝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環境與訓練</a:t>
            </a: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模型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(2)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下載訓練好的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YOLO v2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權重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(https://pjreddie.com/media/files/yolov2.weights)</a:t>
            </a: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放在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darkflow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下的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bin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目錄 </a:t>
            </a:r>
          </a:p>
          <a:p>
            <a:pPr lvl="1" fontAlgn="auto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python flow --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imgdir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sample_img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/ --model 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cfg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/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yolo.cfg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--load bin/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yolo.weights</a:t>
            </a:r>
            <a:endParaRPr kumimoji="0" lang="en-US" altLang="zh-TW" sz="20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物件偵測圖片會在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sample_img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裡面會有一個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out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資料夾</a:t>
            </a: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kumimoji="0" lang="zh-TW" altLang="en-US" sz="20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在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darkflow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下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Test_img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置放測試圖片</a:t>
            </a:r>
          </a:p>
          <a:p>
            <a:pPr lvl="1" fontAlgn="auto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python flow --model 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cfg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/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yolo.cfg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--load bin/yolov2.weights --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imgdir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Test_img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/</a:t>
            </a: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物件偵測結果會在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Test_img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裡面會有一個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out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資料夾</a:t>
            </a:r>
          </a:p>
        </p:txBody>
      </p:sp>
    </p:spTree>
    <p:extLst>
      <p:ext uri="{BB962C8B-B14F-4D97-AF65-F5344CB8AC3E}">
        <p14:creationId xmlns:p14="http://schemas.microsoft.com/office/powerpoint/2010/main" val="129456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五、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OpenPose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人體動作辨別實作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7776864" cy="5040560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OpenPose</a:t>
            </a:r>
            <a:r>
              <a:rPr kumimoji="0" lang="zh-TW" altLang="en-US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人體動作</a:t>
            </a: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辨別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(1)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8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美國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卡耐基梅隆大學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(CMU)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基於卷積神經網路和監督式學習，以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Caffe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為框架開發的開源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庫</a:t>
            </a:r>
            <a:endParaRPr kumimoji="0" lang="en-US" altLang="zh-TW" sz="20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8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OpenPose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是基於深度學習的即時多人動作辨別，可應用在體育健身、動作採集、居家照護、表情監測、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…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等領域</a:t>
            </a:r>
            <a:endParaRPr kumimoji="0" lang="en-US" altLang="zh-TW" sz="20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8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體育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健身：偵測運動員之動作是否標準</a:t>
            </a:r>
            <a:endParaRPr kumimoji="0" lang="en-US" altLang="zh-TW" sz="20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8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動作採集：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偵測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&amp;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收集各種動作，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EX: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舞蹈、體操、手勢、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…</a:t>
            </a:r>
          </a:p>
          <a:p>
            <a:pPr lvl="1" fontAlgn="auto">
              <a:lnSpc>
                <a:spcPts val="2500"/>
              </a:lnSpc>
              <a:spcBef>
                <a:spcPts val="18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居家照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護：即時監測老人家是否摔倒、走路的情況</a:t>
            </a:r>
            <a:endParaRPr kumimoji="0" lang="en-US" altLang="zh-TW" sz="20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8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表情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監測：偵測嘴巴開合、眉毛彎曲、眼睛等，判斷人類的喜怒哀樂各種表情</a:t>
            </a:r>
            <a:endParaRPr kumimoji="0" lang="zh-TW" altLang="en-US" sz="20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373870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五、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OpenPose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人體動作辨別實作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7776864" cy="5040560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OpenPose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人體動作</a:t>
            </a: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辨別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(2)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8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OpenPose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可以偵測人體的各個部位，或是人體的動作，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EX: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偵測多人的臉部、身體、手部特徵，以判斷人體呈現什麼的姿勢、臉部的表情為何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8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OpenPose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偵測的過程為攝影機捕捉到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2D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圖像之後，透過關鍵點檢測器識別，並標記出手、軀幹、臉的位置，藉此了解不同角度的人體姿勢，並以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3D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彩色火柴人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的形式呈現人體的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軀幹</a:t>
            </a:r>
            <a:endParaRPr kumimoji="0" lang="en-US" altLang="zh-TW" sz="20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8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OpenPose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具有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15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、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18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或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25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個身體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/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腳部的識別關鍵點、雙手各有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21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個手部識別關鍵點和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70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個臉部的識別關鍵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點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295257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五、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OpenPose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人體動作辨別實作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259228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OpenPose</a:t>
            </a:r>
            <a:r>
              <a:rPr kumimoji="0" lang="zh-TW" altLang="en-US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人體動作</a:t>
            </a: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辨別</a:t>
            </a:r>
            <a:r>
              <a:rPr kumimoji="0" lang="en-US" altLang="zh-TW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(3)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偵測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圖像中的人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臉</a:t>
            </a:r>
            <a:endParaRPr kumimoji="0" lang="en-US" altLang="zh-TW" sz="20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face_from_image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/>
          <a:srcRect b="10463"/>
          <a:stretch/>
        </p:blipFill>
        <p:spPr>
          <a:xfrm>
            <a:off x="2219959" y="2403922"/>
            <a:ext cx="4704082" cy="406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35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b="10122"/>
          <a:stretch/>
        </p:blipFill>
        <p:spPr>
          <a:xfrm>
            <a:off x="1049426" y="2364230"/>
            <a:ext cx="7045148" cy="4089853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五、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OpenPose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人體動作辨別實作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259228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OpenPose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人體動作</a:t>
            </a: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辨別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(4)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偵測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圖像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中的人體</a:t>
            </a:r>
            <a:endParaRPr kumimoji="0" lang="en-US" altLang="zh-TW" sz="20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body_from_image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210685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五、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OpenPose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人體動作辨別實作</a:t>
            </a:r>
          </a:p>
        </p:txBody>
      </p:sp>
      <p:sp>
        <p:nvSpPr>
          <p:cNvPr id="8" name="矩形 7"/>
          <p:cNvSpPr/>
          <p:nvPr/>
        </p:nvSpPr>
        <p:spPr>
          <a:xfrm>
            <a:off x="1376773" y="6444422"/>
            <a:ext cx="63904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（張志勇等編著，人工智慧，全華圖書，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2020.01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259228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OpenPose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人體動作</a:t>
            </a: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辨別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(5)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偵測</a:t>
            </a:r>
            <a:r>
              <a:rPr kumimoji="0" lang="zh-TW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圖像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中的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手掌</a:t>
            </a:r>
            <a:endParaRPr kumimoji="0" lang="en-US" altLang="zh-TW" sz="20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hand_from_image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/>
          <a:srcRect b="17320"/>
          <a:stretch/>
        </p:blipFill>
        <p:spPr>
          <a:xfrm>
            <a:off x="1517639" y="2587076"/>
            <a:ext cx="6108722" cy="382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55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511256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安裝</a:t>
            </a:r>
            <a:r>
              <a:rPr kumimoji="0" lang="zh-TW" altLang="en-US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與</a:t>
            </a:r>
            <a:r>
              <a:rPr kumimoji="0" lang="zh-TW" altLang="en-US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設定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(1)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sv-SE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python -m pip install --upgrade </a:t>
            </a:r>
            <a:r>
              <a:rPr kumimoji="0" lang="sv-SE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pip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python -m pip install </a:t>
            </a:r>
            <a:r>
              <a:rPr kumimoji="0" lang="en-US" altLang="zh-TW" sz="2000" b="1" dirty="0" err="1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opencv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-python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git clone https://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github.com/CMU-Perceptual-Computing-Lab/openpose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cd </a:t>
            </a:r>
            <a:r>
              <a:rPr kumimoji="0" lang="en-US" altLang="zh-TW" sz="2000" b="1" dirty="0" err="1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openpose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git submodule update --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init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--recursive --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remote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在</a:t>
            </a:r>
            <a:r>
              <a:rPr kumimoji="0" lang="en-US" altLang="zh-TW" sz="2000" b="1" dirty="0" err="1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openpose</a:t>
            </a: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下建立新的資料夾，名稱為 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build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下載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Visual </a:t>
            </a:r>
            <a:r>
              <a:rPr kumimoji="0" lang="en-US" altLang="zh-TW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Studio</a:t>
            </a:r>
            <a:r>
              <a:rPr kumimoji="0"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並安裝</a:t>
            </a:r>
            <a:r>
              <a:rPr kumimoji="0" lang="en-US" altLang="zh-TW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(VisualStudioSetup.exe)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 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安裝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CUDA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、</a:t>
            </a:r>
            <a:r>
              <a:rPr kumimoji="0" lang="en-US" altLang="zh-TW" sz="2000" b="1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cuDNN</a:t>
            </a:r>
            <a:r>
              <a:rPr kumimoji="0" lang="en-US" altLang="zh-TW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 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(https://dotblogs.com.tw/cylcode/2018/09/20/163005)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下載</a:t>
            </a:r>
            <a:r>
              <a:rPr kumimoji="0" lang="en-US" altLang="zh-TW" sz="20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Cmake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 GUI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並安裝 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(cmake-3.23.3-windows-x86_64.msi</a:t>
            </a:r>
            <a:r>
              <a:rPr kumimoji="0" lang="en-US" altLang="zh-TW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)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3663185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一、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OpenCV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程式設計實作</a:t>
            </a: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611561" y="1124743"/>
            <a:ext cx="7632847" cy="1207432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開啟攝影機擷取影像</a:t>
            </a:r>
          </a:p>
          <a:p>
            <a:pPr lvl="1" fontAlgn="auto"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1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使用</a:t>
            </a:r>
            <a:r>
              <a:rPr kumimoji="0" lang="en-US" altLang="zh-TW" sz="1900" b="1" dirty="0" err="1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OpenCV</a:t>
            </a: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讀取</a:t>
            </a:r>
            <a:r>
              <a:rPr kumimoji="0" lang="en-US" altLang="zh-TW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/</a:t>
            </a: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顯示</a:t>
            </a:r>
            <a:r>
              <a:rPr kumimoji="0" lang="en-US" altLang="zh-TW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/</a:t>
            </a: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儲存攝影機</a:t>
            </a:r>
            <a:r>
              <a:rPr kumimoji="0" lang="zh-TW" altLang="en-US" sz="1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畫面</a:t>
            </a:r>
            <a:endParaRPr kumimoji="0" lang="en-US" altLang="zh-TW" sz="19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436096" y="2249246"/>
            <a:ext cx="3142207" cy="2246769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VideoCapture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連接到網路攝影機</a:t>
            </a:r>
            <a:endParaRPr kumimoji="1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>
              <a:defRPr/>
            </a:pP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1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第一支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攝影機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第二支攝影機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VideoWriter</a:t>
            </a:r>
            <a:r>
              <a:rPr kumimoji="1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輸出成影片檔案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(MP4</a:t>
            </a: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AVI </a:t>
            </a: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等格式的影片</a:t>
            </a:r>
            <a:r>
              <a:rPr kumimoji="1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isOpened()</a:t>
            </a: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檢查攝影機是否有啟動</a:t>
            </a:r>
            <a:endParaRPr kumimoji="1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read()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讀取</a:t>
            </a: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一張張連續的畫面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影像</a:t>
            </a:r>
            <a:endParaRPr kumimoji="1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w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rite()</a:t>
            </a: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儲存一張張連續的畫面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影像</a:t>
            </a:r>
            <a:endParaRPr kumimoji="1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i</a:t>
            </a:r>
            <a:r>
              <a:rPr kumimoji="1" lang="en-US" altLang="zh-TW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mshow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顯示</a:t>
            </a: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一張張連續的畫面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rPr>
              <a:t>影像</a:t>
            </a:r>
            <a:endParaRPr kumimoji="1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內容版面配置區 2"/>
          <p:cNvSpPr txBox="1">
            <a:spLocks/>
          </p:cNvSpPr>
          <p:nvPr/>
        </p:nvSpPr>
        <p:spPr>
          <a:xfrm>
            <a:off x="284595" y="1918057"/>
            <a:ext cx="6264696" cy="4955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import cv2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2800" b="1" cap="none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OpenCV</a:t>
            </a:r>
            <a:r>
              <a:rPr kumimoji="0" lang="zh-TW" altLang="en-US" sz="28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命名改為</a:t>
            </a:r>
            <a:r>
              <a:rPr kumimoji="0" lang="en-US" altLang="zh-TW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</a:t>
            </a:r>
            <a:endParaRPr kumimoji="0" lang="en-US" altLang="zh-TW" sz="2800" b="1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cap 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cv2.VideoCapture(0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選擇攝影機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儲存影片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#cv2.VideoWriter(filename,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fourcc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fps, 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frameSize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fourcc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zh-TW" altLang="en-US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為影片編碼與解碼的格式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表示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MPEG-4</a:t>
            </a:r>
            <a:r>
              <a:rPr kumimoji="0" lang="zh-TW" altLang="en-US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編碼格示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XVID</a:t>
            </a:r>
            <a:r>
              <a:rPr kumimoji="0" lang="zh-TW" altLang="en-US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，副檔名為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avi</a:t>
            </a:r>
            <a:endParaRPr kumimoji="0" lang="en-US" altLang="zh-TW" sz="2800" b="1" cap="none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fourcc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cv2.VideoWriter_fourcc(*'XVID')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 = cv2.VideoWriter('output.avi', </a:t>
            </a: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fourcc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20, (640, 480))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en-US" altLang="zh-TW" sz="2800" b="1" cap="none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isOpened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  <a:r>
              <a:rPr kumimoji="0" lang="zh-TW" altLang="en-US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檢查攝影機是否有啟動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while (</a:t>
            </a: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cap.isOpened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()):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ret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frame = </a:t>
            </a: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cap.read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kumimoji="0" lang="zh-TW" altLang="en-US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攝影機擷取一張影像</a:t>
            </a:r>
            <a:endParaRPr kumimoji="0" lang="en-US" altLang="zh-TW" sz="2800" b="1" cap="none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if ret == True: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</a:t>
            </a:r>
            <a:r>
              <a:rPr kumimoji="0" lang="en-US" altLang="zh-TW" sz="28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out.write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(frame)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將讀取的 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frame </a:t>
            </a:r>
            <a:r>
              <a:rPr kumimoji="0" lang="zh-TW" altLang="en-US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寫入影片</a:t>
            </a:r>
            <a:endParaRPr kumimoji="0" lang="en-US" altLang="zh-TW" sz="2800" b="1" cap="none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cv2.imshow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('frame', frame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顯示攝影機畫面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</a:t>
            </a:r>
            <a:r>
              <a:rPr kumimoji="0" lang="en-US" altLang="zh-TW" sz="28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利用回傳值取得按鍵的 </a:t>
            </a:r>
            <a:r>
              <a:rPr kumimoji="0" lang="en-US" altLang="zh-TW" sz="28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ASCII </a:t>
            </a:r>
            <a:r>
              <a:rPr kumimoji="0" lang="zh-TW" altLang="en-US" sz="28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碼值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zh-TW" altLang="en-US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key = cv2.waitKey(1)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if 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key == 27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kumimoji="0" lang="zh-TW" altLang="en-US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ESC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break</a:t>
            </a:r>
            <a:endParaRPr kumimoji="0" lang="en-US" altLang="zh-TW" sz="2800" b="1" cap="none" dirty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else: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break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28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釋放所有資源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cap.release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out.release</a:t>
            </a: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28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cv2.destroyAllWindows()</a:t>
            </a:r>
            <a:endParaRPr kumimoji="0" lang="en-US" altLang="zh-TW" sz="2800" b="1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右大括弧 10"/>
          <p:cNvSpPr/>
          <p:nvPr/>
        </p:nvSpPr>
        <p:spPr>
          <a:xfrm>
            <a:off x="5201426" y="2220361"/>
            <a:ext cx="432048" cy="2592288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右大括弧 11"/>
          <p:cNvSpPr/>
          <p:nvPr/>
        </p:nvSpPr>
        <p:spPr>
          <a:xfrm>
            <a:off x="3686470" y="4812649"/>
            <a:ext cx="288032" cy="808793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4042236" y="4875332"/>
            <a:ext cx="2328523" cy="738664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waitKey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()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等待</a:t>
            </a: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使用者按鍵</a:t>
            </a:r>
            <a:endParaRPr kumimoji="1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ord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()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取得</a:t>
            </a: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按鍵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的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ASCII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碼值</a:t>
            </a:r>
            <a:endParaRPr kumimoji="1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按下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ESC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鍵則離開</a:t>
            </a: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迴圈</a:t>
            </a:r>
            <a:endParaRPr kumimoji="1" lang="en-US" altLang="zh-TW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007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grpSp>
        <p:nvGrpSpPr>
          <p:cNvPr id="4" name="群組 3"/>
          <p:cNvGrpSpPr/>
          <p:nvPr/>
        </p:nvGrpSpPr>
        <p:grpSpPr>
          <a:xfrm>
            <a:off x="467544" y="1196752"/>
            <a:ext cx="8345676" cy="5112568"/>
            <a:chOff x="467544" y="1196752"/>
            <a:chExt cx="8345676" cy="5112568"/>
          </a:xfrm>
        </p:grpSpPr>
        <p:grpSp>
          <p:nvGrpSpPr>
            <p:cNvPr id="3" name="群組 2"/>
            <p:cNvGrpSpPr/>
            <p:nvPr/>
          </p:nvGrpSpPr>
          <p:grpSpPr>
            <a:xfrm>
              <a:off x="467544" y="1196752"/>
              <a:ext cx="8345676" cy="5112568"/>
              <a:chOff x="467544" y="1196752"/>
              <a:chExt cx="8345676" cy="5112568"/>
            </a:xfrm>
          </p:grpSpPr>
          <p:sp>
            <p:nvSpPr>
              <p:cNvPr id="9" name="內容預留位置 2">
                <a:extLst>
                  <a:ext uri="{FF2B5EF4-FFF2-40B4-BE49-F238E27FC236}">
                    <a16:creationId xmlns:a16="http://schemas.microsoft.com/office/drawing/2014/main" id="{95E3F57F-5F4C-4027-BCBF-E3DA1033F0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7544" y="1196752"/>
                <a:ext cx="8208912" cy="5112568"/>
              </a:xfrm>
              <a:prstGeom prst="rect">
                <a:avLst/>
              </a:prstGeom>
            </p:spPr>
            <p:txBody>
              <a:bodyPr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fontAlgn="auto">
                  <a:spcBef>
                    <a:spcPts val="1200"/>
                  </a:spcBef>
                  <a:spcAft>
                    <a:spcPts val="0"/>
                  </a:spcAft>
                  <a:buFont typeface="Wingdings" panose="05000000000000000000" pitchFamily="2" charset="2"/>
                  <a:buChar char="n"/>
                  <a:defRPr/>
                </a:pPr>
                <a:r>
                  <a:rPr kumimoji="0" lang="zh-TW" altLang="en-US" sz="24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093759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  <a:sym typeface="Salesforce Sans"/>
                  </a:rPr>
                  <a:t>安裝</a:t>
                </a:r>
                <a:r>
                  <a:rPr kumimoji="0" lang="zh-TW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93759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  <a:sym typeface="Salesforce Sans"/>
                  </a:rPr>
                  <a:t>與</a:t>
                </a:r>
                <a:r>
                  <a:rPr kumimoji="0" lang="zh-TW" altLang="en-US" sz="24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093759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  <a:sym typeface="Salesforce Sans"/>
                  </a:rPr>
                  <a:t>設定</a:t>
                </a:r>
                <a:r>
                  <a:rPr kumimoji="0" lang="en-US" altLang="zh-TW" sz="2400" b="1" dirty="0" smtClean="0">
                    <a:solidFill>
                      <a:srgbClr val="09375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Salesforce Sans"/>
                  </a:rPr>
                  <a:t>(2)</a:t>
                </a:r>
                <a:endParaRPr kumimoji="0" lang="zh-TW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93759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Salesforce Sans"/>
                </a:endParaRPr>
              </a:p>
              <a:p>
                <a:pPr marL="685800" marR="0" lvl="1" indent="-228600" algn="l" defTabSz="914400" rtl="0" eaLnBrk="1" fontAlgn="auto" latinLnBrk="0" hangingPunct="1">
                  <a:lnSpc>
                    <a:spcPts val="2200"/>
                  </a:lnSpc>
                  <a:spcBef>
                    <a:spcPts val="120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l"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093759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  <a:sym typeface="Salesforce Sans"/>
                  </a:rPr>
                  <a:t>設定</a:t>
                </a:r>
                <a:r>
                  <a:rPr kumimoji="0" lang="en-US" altLang="zh-TW" sz="2000" b="1" i="0" u="none" strike="noStrike" kern="1200" cap="none" spc="0" normalizeH="0" baseline="0" noProof="0" dirty="0" err="1" smtClean="0">
                    <a:ln>
                      <a:noFill/>
                    </a:ln>
                    <a:solidFill>
                      <a:srgbClr val="093759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  <a:sym typeface="Salesforce Sans"/>
                  </a:rPr>
                  <a:t>CMake</a:t>
                </a:r>
                <a:r>
                  <a:rPr kumimoji="0" lang="zh-TW" altLang="en-US" sz="20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093759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  <a:sym typeface="Salesforce Sans"/>
                  </a:rPr>
                  <a:t>：</a:t>
                </a:r>
                <a:endParaRPr kumimoji="0" lang="en-US" altLang="zh-TW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93759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Salesforce Sans"/>
                </a:endParaRPr>
              </a:p>
              <a:p>
                <a:pPr marL="457200" marR="0" lvl="1" indent="0" algn="l" defTabSz="914400" rtl="0" eaLnBrk="1" fontAlgn="auto" latinLnBrk="0" hangingPunct="1">
                  <a:lnSpc>
                    <a:spcPts val="2200"/>
                  </a:lnSpc>
                  <a:spcBef>
                    <a:spcPts val="1200"/>
                  </a:spcBef>
                  <a:spcAft>
                    <a:spcPts val="0"/>
                  </a:spcAft>
                  <a:buClrTx/>
                  <a:buSzTx/>
                  <a:buNone/>
                  <a:tabLst/>
                  <a:defRPr/>
                </a:pPr>
                <a:r>
                  <a:rPr kumimoji="0" lang="en-US" altLang="zh-TW" sz="2000" b="1" dirty="0" smtClean="0">
                    <a:solidFill>
                      <a:srgbClr val="09375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Salesforce Sans"/>
                  </a:rPr>
                  <a:t>source code</a:t>
                </a:r>
                <a:r>
                  <a:rPr kumimoji="0" lang="zh-TW" altLang="en-US" sz="2000" b="1" dirty="0" smtClean="0">
                    <a:solidFill>
                      <a:srgbClr val="09375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Salesforce Sans"/>
                  </a:rPr>
                  <a:t>為</a:t>
                </a:r>
                <a:endParaRPr kumimoji="0" lang="en-US" altLang="zh-TW" sz="2000" b="1" dirty="0" smtClean="0">
                  <a:solidFill>
                    <a:srgbClr val="09375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Salesforce Sans"/>
                </a:endParaRPr>
              </a:p>
              <a:p>
                <a:pPr marL="457200" marR="0" lvl="1" indent="0" algn="l" defTabSz="914400" rtl="0" eaLnBrk="1" fontAlgn="auto" latinLnBrk="0" hangingPunct="1">
                  <a:lnSpc>
                    <a:spcPts val="2200"/>
                  </a:lnSpc>
                  <a:spcBef>
                    <a:spcPts val="1200"/>
                  </a:spcBef>
                  <a:spcAft>
                    <a:spcPts val="0"/>
                  </a:spcAft>
                  <a:buClrTx/>
                  <a:buSzTx/>
                  <a:buNone/>
                  <a:tabLst/>
                  <a:defRPr/>
                </a:pPr>
                <a:r>
                  <a:rPr kumimoji="0" lang="zh-TW" altLang="en-US" sz="20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093759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  <a:sym typeface="Salesforce Sans"/>
                  </a:rPr>
                  <a:t>下載檔案的目錄</a:t>
                </a:r>
                <a:endParaRPr kumimoji="0" lang="en-US" altLang="zh-TW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93759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Salesforce Sans"/>
                </a:endParaRPr>
              </a:p>
              <a:p>
                <a:pPr marL="457200" marR="0" lvl="1" indent="0" algn="l" defTabSz="914400" rtl="0" eaLnBrk="1" fontAlgn="auto" latinLnBrk="0" hangingPunct="1">
                  <a:lnSpc>
                    <a:spcPts val="2200"/>
                  </a:lnSpc>
                  <a:spcBef>
                    <a:spcPts val="1200"/>
                  </a:spcBef>
                  <a:spcAft>
                    <a:spcPts val="0"/>
                  </a:spcAft>
                  <a:buClrTx/>
                  <a:buSzTx/>
                  <a:buNone/>
                  <a:tabLst/>
                  <a:defRPr/>
                </a:pPr>
                <a:r>
                  <a:rPr kumimoji="0" lang="en-US" altLang="zh-TW" sz="2000" b="1" dirty="0" smtClean="0">
                    <a:solidFill>
                      <a:srgbClr val="09375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Salesforce Sans"/>
                  </a:rPr>
                  <a:t>binaries</a:t>
                </a:r>
                <a:r>
                  <a:rPr kumimoji="0" lang="zh-TW" altLang="en-US" sz="2000" b="1" dirty="0" smtClean="0">
                    <a:solidFill>
                      <a:srgbClr val="09375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Salesforce Sans"/>
                  </a:rPr>
                  <a:t>為</a:t>
                </a:r>
                <a:endParaRPr kumimoji="0" lang="en-US" altLang="zh-TW" sz="2000" b="1" dirty="0" smtClean="0">
                  <a:solidFill>
                    <a:srgbClr val="09375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Salesforce Sans"/>
                </a:endParaRPr>
              </a:p>
              <a:p>
                <a:pPr marL="457200" marR="0" lvl="1" indent="0" algn="l" defTabSz="914400" rtl="0" eaLnBrk="1" fontAlgn="auto" latinLnBrk="0" hangingPunct="1">
                  <a:lnSpc>
                    <a:spcPts val="2200"/>
                  </a:lnSpc>
                  <a:spcBef>
                    <a:spcPts val="1200"/>
                  </a:spcBef>
                  <a:spcAft>
                    <a:spcPts val="0"/>
                  </a:spcAft>
                  <a:buClrTx/>
                  <a:buSzTx/>
                  <a:buNone/>
                  <a:tabLst/>
                  <a:defRPr/>
                </a:pPr>
                <a:r>
                  <a:rPr kumimoji="0" lang="en-US" altLang="zh-TW" sz="20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093759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  <a:sym typeface="Salesforce Sans"/>
                  </a:rPr>
                  <a:t>build</a:t>
                </a:r>
                <a:r>
                  <a:rPr kumimoji="0" lang="zh-TW" altLang="en-US" sz="20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093759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  <a:sym typeface="Salesforce Sans"/>
                  </a:rPr>
                  <a:t>資料夾</a:t>
                </a:r>
                <a:r>
                  <a:rPr kumimoji="0" lang="zh-TW" altLang="en-US" sz="20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093759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微軟正黑體" panose="020B0604030504040204" pitchFamily="34" charset="-120"/>
                    <a:cs typeface="+mn-cs"/>
                    <a:sym typeface="Salesforce Sans"/>
                  </a:rPr>
                  <a:t>目錄</a:t>
                </a:r>
                <a:endParaRPr kumimoji="0" lang="en-US" altLang="zh-TW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93759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+mn-cs"/>
                  <a:sym typeface="Salesforce Sans"/>
                </a:endParaRPr>
              </a:p>
              <a:p>
                <a:pPr marL="457200" marR="0" lvl="1" indent="0" algn="l" defTabSz="914400" rtl="0" eaLnBrk="1" fontAlgn="auto" latinLnBrk="0" hangingPunct="1">
                  <a:lnSpc>
                    <a:spcPts val="2200"/>
                  </a:lnSpc>
                  <a:spcBef>
                    <a:spcPts val="1200"/>
                  </a:spcBef>
                  <a:spcAft>
                    <a:spcPts val="0"/>
                  </a:spcAft>
                  <a:buClrTx/>
                  <a:buSzTx/>
                  <a:buNone/>
                  <a:tabLst/>
                  <a:defRPr/>
                </a:pPr>
                <a:endParaRPr kumimoji="0" lang="en-US" altLang="zh-TW" sz="2000" b="1" dirty="0">
                  <a:solidFill>
                    <a:srgbClr val="09375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Salesforce Sans"/>
                </a:endParaRPr>
              </a:p>
              <a:p>
                <a:pPr marL="457200" lvl="1" indent="0" fontAlgn="auto">
                  <a:lnSpc>
                    <a:spcPts val="2200"/>
                  </a:lnSpc>
                  <a:spcBef>
                    <a:spcPts val="120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en-US" altLang="zh-TW" sz="2000" b="1" dirty="0" smtClean="0">
                    <a:solidFill>
                      <a:srgbClr val="09375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Salesforce Sans"/>
                  </a:rPr>
                  <a:t>Configure</a:t>
                </a:r>
                <a:r>
                  <a:rPr kumimoji="0" lang="en-US" altLang="zh-TW" sz="2000" b="1" dirty="0" smtClean="0">
                    <a:solidFill>
                      <a:srgbClr val="09375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sym typeface="Wingdings" panose="05000000000000000000" pitchFamily="2" charset="2"/>
                  </a:rPr>
                  <a:t></a:t>
                </a:r>
                <a:endParaRPr kumimoji="0" lang="en-US" altLang="zh-TW" sz="2000" b="1" dirty="0">
                  <a:solidFill>
                    <a:srgbClr val="09375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Salesforce Sans"/>
                </a:endParaRPr>
              </a:p>
            </p:txBody>
          </p:sp>
          <p:pic>
            <p:nvPicPr>
              <p:cNvPr id="2" name="圖片 1"/>
              <p:cNvPicPr>
                <a:picLocks noChangeAspect="1"/>
              </p:cNvPicPr>
              <p:nvPr/>
            </p:nvPicPr>
            <p:blipFill rotWithShape="1">
              <a:blip r:embed="rId3"/>
              <a:srcRect l="19407" t="15769" r="36213" b="15232"/>
              <a:stretch/>
            </p:blipFill>
            <p:spPr>
              <a:xfrm>
                <a:off x="3131840" y="1340767"/>
                <a:ext cx="5681380" cy="4968553"/>
              </a:xfrm>
              <a:prstGeom prst="rect">
                <a:avLst/>
              </a:prstGeom>
            </p:spPr>
          </p:pic>
          <p:sp>
            <p:nvSpPr>
              <p:cNvPr id="6" name="矩形 5"/>
              <p:cNvSpPr/>
              <p:nvPr/>
            </p:nvSpPr>
            <p:spPr>
              <a:xfrm>
                <a:off x="3131840" y="1916832"/>
                <a:ext cx="4752528" cy="216024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TW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3131840" y="2591393"/>
                <a:ext cx="4752528" cy="216024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zh-TW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endParaRPr>
              </a:p>
            </p:txBody>
          </p:sp>
        </p:grpSp>
        <p:sp>
          <p:nvSpPr>
            <p:cNvPr id="8" name="矩形 7"/>
            <p:cNvSpPr/>
            <p:nvPr/>
          </p:nvSpPr>
          <p:spPr>
            <a:xfrm>
              <a:off x="3203848" y="5229200"/>
              <a:ext cx="720080" cy="21602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290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511256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安裝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與</a:t>
            </a: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設定</a:t>
            </a:r>
            <a:r>
              <a:rPr kumimoji="0" lang="en-US" altLang="zh-TW" sz="24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(3)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設定</a:t>
            </a:r>
            <a:r>
              <a:rPr kumimoji="0" lang="en-US" altLang="zh-TW" sz="20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CMake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：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457200" marR="0" lvl="1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specify 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the </a:t>
            </a:r>
          </a:p>
          <a:p>
            <a:pPr marL="457200" marR="0" lvl="1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generator for</a:t>
            </a:r>
          </a:p>
          <a:p>
            <a:pPr marL="457200" marR="0" lvl="1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this project</a:t>
            </a:r>
          </a:p>
          <a:p>
            <a:pPr marL="457200" marR="0" lvl="1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0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marL="457200" lvl="1" indent="0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完成後有</a:t>
            </a:r>
          </a:p>
          <a:p>
            <a:pPr marL="457200" lvl="1" indent="0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Configuring </a:t>
            </a:r>
          </a:p>
          <a:p>
            <a:pPr marL="457200" lvl="1" indent="0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done</a:t>
            </a:r>
            <a:endParaRPr kumimoji="0" lang="en-US" altLang="zh-TW" sz="20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2915816" y="1412776"/>
            <a:ext cx="5988153" cy="4264308"/>
            <a:chOff x="2915816" y="1412776"/>
            <a:chExt cx="5988153" cy="4264308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3"/>
            <a:srcRect l="22856" t="10488" r="25170" b="23713"/>
            <a:stretch/>
          </p:blipFill>
          <p:spPr>
            <a:xfrm>
              <a:off x="2915816" y="1412776"/>
              <a:ext cx="5988153" cy="4264308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3131840" y="2348880"/>
              <a:ext cx="5544616" cy="21602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4294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511256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安裝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與</a:t>
            </a: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設定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(4)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685800" marR="0" lvl="1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設定</a:t>
            </a:r>
            <a:r>
              <a:rPr kumimoji="0" lang="en-US" altLang="zh-TW" sz="20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CMake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：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457200" marR="0" lvl="1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勾選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BUILD_PYTHON</a:t>
            </a:r>
          </a:p>
          <a:p>
            <a:pPr marL="457200" marR="0" lvl="1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Generate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</a:t>
            </a:r>
          </a:p>
          <a:p>
            <a:pPr marL="457200" marR="0" lvl="1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0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完成後有</a:t>
            </a:r>
            <a:endParaRPr kumimoji="0" lang="en-US" altLang="zh-TW" sz="20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Wingdings" panose="05000000000000000000" pitchFamily="2" charset="2"/>
            </a:endParaRPr>
          </a:p>
          <a:p>
            <a:pPr marL="457200" marR="0" lvl="1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Generating done</a:t>
            </a:r>
            <a:endParaRPr kumimoji="0" lang="en-US" altLang="zh-TW" sz="20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/>
          <a:srcRect l="19688" t="15227" r="36213" b="14775"/>
          <a:stretch/>
        </p:blipFill>
        <p:spPr>
          <a:xfrm>
            <a:off x="3635896" y="1592828"/>
            <a:ext cx="4838895" cy="432041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355976" y="4941168"/>
            <a:ext cx="720080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208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511256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安裝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與</a:t>
            </a: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設定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(5)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開啟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OpenPose.sln</a:t>
            </a: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：</a:t>
            </a:r>
            <a:endParaRPr kumimoji="0" lang="en-US" altLang="zh-TW" sz="24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marL="0" indent="0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在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build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資料夾目錄下</a:t>
            </a:r>
            <a:endParaRPr kumimoji="0" lang="en-US" altLang="zh-TW" sz="20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marL="0" indent="0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用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Visual</a:t>
            </a:r>
            <a:r>
              <a:rPr kumimoji="0" lang="en-US" altLang="zh-TW" sz="2000" b="1" i="0" u="none" strike="noStrike" kern="1200" cap="none" spc="0" normalizeH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 Studio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將</a:t>
            </a:r>
            <a:endParaRPr kumimoji="0" lang="en-US" altLang="zh-TW" sz="2000" b="1" dirty="0" smtClean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Wingdings" panose="05000000000000000000" pitchFamily="2" charset="2"/>
            </a:endParaRPr>
          </a:p>
          <a:p>
            <a:pPr marL="0" indent="0" fontAlgn="auto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OpenPose.sln</a:t>
            </a: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開啟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347864" y="1700808"/>
            <a:ext cx="5544616" cy="4176465"/>
            <a:chOff x="3347864" y="1700808"/>
            <a:chExt cx="5544616" cy="4176465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3"/>
            <a:srcRect l="20475" t="4286" r="18889" b="14515"/>
            <a:stretch/>
          </p:blipFill>
          <p:spPr>
            <a:xfrm>
              <a:off x="3347864" y="1700808"/>
              <a:ext cx="5544616" cy="4176465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4788024" y="5373216"/>
              <a:ext cx="4104456" cy="2880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916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511256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安裝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與</a:t>
            </a: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設定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(6)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228600" marR="0" lvl="0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Release python API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選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Release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模式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點擊 建置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選 建置方案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2699792" y="2060848"/>
            <a:ext cx="5541717" cy="4493362"/>
            <a:chOff x="2699792" y="2060848"/>
            <a:chExt cx="5541717" cy="4493362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 rotWithShape="1">
            <a:blip r:embed="rId3"/>
            <a:srcRect l="25200" t="7085" r="16526" b="8915"/>
            <a:stretch/>
          </p:blipFill>
          <p:spPr>
            <a:xfrm>
              <a:off x="2699792" y="2060848"/>
              <a:ext cx="5541717" cy="4493362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5098997" y="2060848"/>
              <a:ext cx="504056" cy="21602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716016" y="2441681"/>
              <a:ext cx="504056" cy="21602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0949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511256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n"/>
              <a:defRPr/>
            </a:pP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安裝</a:t>
            </a:r>
            <a:r>
              <a:rPr kumimoji="0" lang="zh-TW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與</a:t>
            </a: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設定</a:t>
            </a:r>
            <a:r>
              <a:rPr kumimoji="0" lang="en-US" altLang="zh-TW" sz="24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(7)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228600" marR="0" lvl="0" indent="-22860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Release python API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：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方案建置完成後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檢查</a:t>
            </a:r>
            <a:r>
              <a:rPr kumimoji="0" lang="en-US" altLang="zh-TW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build</a:t>
            </a: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資料夾目錄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python/</a:t>
            </a:r>
            <a:r>
              <a:rPr kumimoji="0" lang="en-US" altLang="zh-TW" sz="16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openpose</a:t>
            </a: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/Release</a:t>
            </a:r>
          </a:p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是否有</a:t>
            </a:r>
            <a:endParaRPr kumimoji="0" lang="en-US" altLang="zh-TW" sz="20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marL="0" lvl="0" indent="0" fontAlgn="auto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en-US" altLang="zh-TW" sz="12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pyopenpose.cp38-win_amd64.pyd</a:t>
            </a:r>
            <a:endParaRPr kumimoji="0" lang="en-US" altLang="zh-TW" sz="12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marL="0" marR="0" lvl="0" indent="0" algn="l" defTabSz="914400" rtl="0" eaLnBrk="1" fontAlgn="auto" latinLnBrk="0" hangingPunct="1">
              <a:lnSpc>
                <a:spcPts val="22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有則成功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3275856" y="2132856"/>
            <a:ext cx="5544616" cy="4176464"/>
            <a:chOff x="3275856" y="2132856"/>
            <a:chExt cx="5544616" cy="4176464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3"/>
            <a:srcRect l="20474" t="4200" r="18889" b="14601"/>
            <a:stretch/>
          </p:blipFill>
          <p:spPr>
            <a:xfrm>
              <a:off x="3275856" y="2132856"/>
              <a:ext cx="5544616" cy="4176464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4860032" y="3284984"/>
              <a:ext cx="3960440" cy="21602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TW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060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四、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YOLO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影像物件辨識實作</a:t>
            </a:r>
          </a:p>
        </p:txBody>
      </p:sp>
      <p:sp>
        <p:nvSpPr>
          <p:cNvPr id="9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67544" y="1196752"/>
            <a:ext cx="8208912" cy="511256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TW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執行</a:t>
            </a:r>
            <a:r>
              <a:rPr kumimoji="0" lang="en-US" altLang="zh-TW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OpenPose</a:t>
            </a:r>
            <a:endParaRPr kumimoji="0" lang="zh-TW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打開終端機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進入</a:t>
            </a:r>
            <a:r>
              <a:rPr kumimoji="0" lang="en-US" altLang="zh-TW" sz="2000" b="1" dirty="0" err="1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openpose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/build/</a:t>
            </a:r>
            <a:r>
              <a:rPr kumimoji="0" lang="en-US" altLang="zh-TW" sz="2000" b="1" dirty="0" err="1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examaples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/</a:t>
            </a:r>
            <a:r>
              <a:rPr kumimoji="0" lang="en-US" altLang="zh-TW" sz="2000" b="1" dirty="0" err="1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tutorial_api_python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執行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01_body_from_image.py</a:t>
            </a:r>
            <a:endParaRPr kumimoji="0" lang="en-US" altLang="zh-TW" sz="20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執行</a:t>
            </a:r>
            <a:r>
              <a:rPr kumimoji="0" lang="en-US" altLang="zh-TW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06_face_from_image.py</a:t>
            </a:r>
          </a:p>
          <a:p>
            <a:pPr lvl="1" fontAlgn="auto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執行</a:t>
            </a:r>
            <a:r>
              <a:rPr kumimoji="0" lang="en-US" altLang="zh-TW" sz="20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07_hand_from_image.py</a:t>
            </a:r>
          </a:p>
          <a:p>
            <a:pPr marL="457200" lvl="1" indent="0" fontAlgn="auto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執行</a:t>
            </a:r>
            <a:r>
              <a:rPr kumimoji="0" lang="en-US" altLang="zh-TW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01_body_from_image.py --</a:t>
            </a:r>
            <a:r>
              <a:rPr kumimoji="0" lang="en-US" altLang="zh-TW" sz="2000" b="1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image_path</a:t>
            </a:r>
            <a:r>
              <a:rPr kumimoji="0" lang="en-US" altLang="zh-TW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=</a:t>
            </a:r>
            <a:r>
              <a:rPr kumimoji="0"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測試圖檔</a:t>
            </a:r>
            <a:r>
              <a:rPr kumimoji="0" lang="zh-TW" altLang="en-US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的</a:t>
            </a:r>
            <a:r>
              <a:rPr kumimoji="0"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名稱</a:t>
            </a:r>
            <a:endParaRPr kumimoji="0" lang="en-US" altLang="zh-TW" sz="20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marL="457200" lvl="1" indent="0" fontAlgn="auto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執行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06_face_from_image.py --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image_path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=</a:t>
            </a:r>
            <a:r>
              <a:rPr kumimoji="0" lang="zh-TW" altLang="en-US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測試圖</a:t>
            </a:r>
            <a:r>
              <a:rPr kumimoji="0"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檔的名稱</a:t>
            </a:r>
            <a:endParaRPr kumimoji="0" lang="en-US" altLang="zh-TW" sz="20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marL="457200" lvl="1" indent="0" fontAlgn="auto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執行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07_hand_from_image.py --</a:t>
            </a:r>
            <a:r>
              <a:rPr kumimoji="0" lang="en-US" altLang="zh-TW" sz="2000" b="1" dirty="0" err="1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image_path</a:t>
            </a:r>
            <a:r>
              <a:rPr kumimoji="0" lang="en-US" altLang="zh-TW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=</a:t>
            </a:r>
            <a:r>
              <a:rPr kumimoji="0" lang="zh-TW" altLang="en-US" sz="20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測試圖</a:t>
            </a:r>
            <a:r>
              <a:rPr kumimoji="0"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檔的名稱</a:t>
            </a:r>
            <a:endParaRPr kumimoji="0" lang="en-US" altLang="zh-TW" sz="20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  <a:p>
            <a:pPr lvl="1" fontAlgn="auto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kumimoji="0" lang="en-US" altLang="zh-TW" sz="20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</p:spTree>
    <p:extLst>
      <p:ext uri="{BB962C8B-B14F-4D97-AF65-F5344CB8AC3E}">
        <p14:creationId xmlns:p14="http://schemas.microsoft.com/office/powerpoint/2010/main" val="3604245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六、作業練習</a:t>
            </a:r>
            <a:endParaRPr kumimoji="1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內容版面配置區 2"/>
          <p:cNvSpPr txBox="1">
            <a:spLocks/>
          </p:cNvSpPr>
          <p:nvPr/>
        </p:nvSpPr>
        <p:spPr>
          <a:xfrm>
            <a:off x="323528" y="1268760"/>
            <a:ext cx="8352928" cy="44644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514350" lvl="0" indent="-514350" fontAlgn="auto">
              <a:spcAft>
                <a:spcPts val="0"/>
              </a:spcAft>
              <a:buClr>
                <a:srgbClr val="B80E0F"/>
              </a:buClr>
              <a:buSzPct val="100000"/>
              <a:buFont typeface="+mj-lt"/>
              <a:buAutoNum type="arabicPeriod"/>
              <a:defRPr/>
            </a:pP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請使用</a:t>
            </a:r>
            <a:r>
              <a:rPr kumimoji="0" lang="en-US" altLang="zh-TW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OpenCV</a:t>
            </a: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讀取</a:t>
            </a:r>
            <a:r>
              <a:rPr kumimoji="0" lang="en-US" altLang="zh-TW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/</a:t>
            </a: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顯示</a:t>
            </a:r>
            <a:r>
              <a:rPr kumimoji="0" lang="en-US" altLang="zh-TW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/</a:t>
            </a: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儲存第二支</a:t>
            </a: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攝影機畫面。</a:t>
            </a:r>
            <a:endParaRPr kumimoji="0" lang="en-US" altLang="zh-TW" sz="2600" b="1" cap="none" dirty="0" smtClean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  <a:p>
            <a:pPr marL="514350" lvl="0" indent="-514350" fontAlgn="auto">
              <a:spcAft>
                <a:spcPts val="0"/>
              </a:spcAft>
              <a:buClr>
                <a:srgbClr val="B80E0F"/>
              </a:buClr>
              <a:buSzPct val="100000"/>
              <a:buFont typeface="+mj-lt"/>
              <a:buAutoNum type="arabicPeriod"/>
              <a:defRPr/>
            </a:pP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請說明</a:t>
            </a:r>
            <a:r>
              <a:rPr kumimoji="0" lang="en-US" altLang="zh-TW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Canny</a:t>
            </a: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提出的最佳化邊緣偵測演算法，須具備那些目標？</a:t>
            </a:r>
            <a:endParaRPr kumimoji="0" lang="en-US" altLang="zh-TW" sz="2600" b="1" cap="none" dirty="0" smtClean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  <a:p>
            <a:pPr marL="514350" lvl="0" indent="-514350" fontAlgn="auto">
              <a:spcAft>
                <a:spcPts val="0"/>
              </a:spcAft>
              <a:buClr>
                <a:srgbClr val="B80E0F"/>
              </a:buClr>
              <a:buSzPct val="100000"/>
              <a:buFont typeface="+mj-lt"/>
              <a:buAutoNum type="arabicPeriod"/>
              <a:defRPr/>
            </a:pP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請說明</a:t>
            </a:r>
            <a:r>
              <a:rPr kumimoji="0" lang="en-US" altLang="zh-TW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YCrCb</a:t>
            </a: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色彩</a:t>
            </a: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模式優點及</a:t>
            </a:r>
            <a:r>
              <a:rPr kumimoji="0" lang="en-US" altLang="zh-TW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Y</a:t>
            </a: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、</a:t>
            </a:r>
            <a:r>
              <a:rPr kumimoji="0" lang="en-US" altLang="zh-TW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Cr</a:t>
            </a: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及</a:t>
            </a:r>
            <a:r>
              <a:rPr kumimoji="0" lang="en-US" altLang="zh-TW" sz="2600" b="1" cap="none" dirty="0" err="1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Cb</a:t>
            </a: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之意義。</a:t>
            </a:r>
            <a:endParaRPr kumimoji="0" lang="en-US" altLang="zh-TW" sz="2600" b="1" cap="none" dirty="0" smtClean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  <a:p>
            <a:pPr marL="514350" lvl="0" indent="-514350" fontAlgn="auto">
              <a:spcAft>
                <a:spcPts val="0"/>
              </a:spcAft>
              <a:buClr>
                <a:srgbClr val="B80E0F"/>
              </a:buClr>
              <a:buSzPct val="100000"/>
              <a:buFont typeface="+mj-lt"/>
              <a:buAutoNum type="arabicPeriod"/>
              <a:defRPr/>
            </a:pP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請根據</a:t>
            </a:r>
            <a:r>
              <a:rPr kumimoji="0" lang="en-US" altLang="zh-TW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MNIST</a:t>
            </a: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資料集，設計</a:t>
            </a:r>
            <a:r>
              <a:rPr kumimoji="0" lang="en-US" altLang="zh-TW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CNN</a:t>
            </a: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架構，並使用</a:t>
            </a:r>
            <a:r>
              <a:rPr kumimoji="0" lang="en-US" altLang="zh-TW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Python</a:t>
            </a: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程式實作，分別展示訓練集與測試集的分類效能，並與</a:t>
            </a:r>
            <a:r>
              <a:rPr kumimoji="0" lang="en-US" altLang="zh-TW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ANN</a:t>
            </a: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的分類效能進行比較。</a:t>
            </a:r>
            <a:endParaRPr kumimoji="0" lang="en-US" altLang="zh-TW" sz="2600" b="1" cap="none" dirty="0" smtClean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  <a:p>
            <a:pPr marL="514350" lvl="0" indent="-514350" fontAlgn="auto">
              <a:spcAft>
                <a:spcPts val="0"/>
              </a:spcAft>
              <a:buClr>
                <a:srgbClr val="B80E0F"/>
              </a:buClr>
              <a:buSzPct val="100000"/>
              <a:buFont typeface="+mj-lt"/>
              <a:buAutoNum type="arabicPeriod"/>
              <a:defRPr/>
            </a:pP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請根據鳶尾花資料集</a:t>
            </a:r>
            <a:r>
              <a:rPr kumimoji="0" lang="en-US" altLang="zh-TW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(Iris Dataset)</a:t>
            </a: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，設計</a:t>
            </a:r>
            <a:r>
              <a:rPr kumimoji="0" lang="en-US" altLang="zh-TW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ANN</a:t>
            </a: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架構，並使用</a:t>
            </a:r>
            <a:r>
              <a:rPr kumimoji="0" lang="en-US" altLang="zh-TW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Python</a:t>
            </a:r>
            <a:r>
              <a:rPr kumimoji="0" lang="zh-TW" altLang="en-US" sz="2600" b="1" cap="none" dirty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程式進行實作，分別展示訓練集與測試集的分類</a:t>
            </a: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效能。</a:t>
            </a:r>
            <a:endParaRPr kumimoji="0" lang="en-US" altLang="zh-TW" sz="2600" b="1" cap="none" dirty="0" smtClean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  <a:p>
            <a:pPr marL="514350" lvl="0" indent="-514350" fontAlgn="auto">
              <a:spcAft>
                <a:spcPts val="0"/>
              </a:spcAft>
              <a:buClr>
                <a:srgbClr val="B80E0F"/>
              </a:buClr>
              <a:buSzPct val="100000"/>
              <a:buFont typeface="+mj-lt"/>
              <a:buAutoNum type="arabicPeriod"/>
              <a:defRPr/>
            </a:pP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請說明</a:t>
            </a:r>
            <a:r>
              <a:rPr kumimoji="0" lang="en-US" altLang="zh-TW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YOLO</a:t>
            </a: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的特色和架構。</a:t>
            </a:r>
            <a:endParaRPr kumimoji="0" lang="en-US" altLang="zh-TW" sz="2600" b="1" cap="none" dirty="0" smtClean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  <a:p>
            <a:pPr marL="514350" lvl="0" indent="-514350" fontAlgn="auto">
              <a:spcAft>
                <a:spcPts val="0"/>
              </a:spcAft>
              <a:buClr>
                <a:srgbClr val="B80E0F"/>
              </a:buClr>
              <a:buSzPct val="100000"/>
              <a:buFont typeface="+mj-lt"/>
              <a:buAutoNum type="arabicPeriod"/>
              <a:defRPr/>
            </a:pP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請說明</a:t>
            </a:r>
            <a:r>
              <a:rPr kumimoji="0" lang="en-US" altLang="zh-TW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OpenPose</a:t>
            </a:r>
            <a:r>
              <a:rPr kumimoji="0" lang="zh-TW" altLang="en-US" sz="2600" b="1" cap="none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的特色和應用</a:t>
            </a:r>
            <a:r>
              <a:rPr kumimoji="0" lang="zh-TW" altLang="en-US" sz="2600" b="1" cap="none" dirty="0" smtClean="0">
                <a:solidFill>
                  <a:sysClr val="windowText" lastClr="000000"/>
                </a:solidFill>
                <a:latin typeface="Tw Cen MT" panose="020B0602020104020603"/>
                <a:ea typeface="微軟正黑體" panose="020B0604030504040204" pitchFamily="34" charset="-120"/>
              </a:rPr>
              <a:t>場景。</a:t>
            </a:r>
            <a:endParaRPr kumimoji="0" lang="en-US" altLang="zh-TW" sz="2600" b="1" cap="none" dirty="0" smtClean="0">
              <a:solidFill>
                <a:sysClr val="windowText" lastClr="000000"/>
              </a:solidFill>
              <a:latin typeface="Tw Cen MT" panose="020B0602020104020603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7313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2483768" y="3212976"/>
            <a:ext cx="38884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zh-TW" altLang="en-US" sz="4800" b="1" u="sng" dirty="0">
                <a:solidFill>
                  <a:srgbClr val="0000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謝謝聆聽</a:t>
            </a:r>
          </a:p>
        </p:txBody>
      </p:sp>
      <p:sp>
        <p:nvSpPr>
          <p:cNvPr id="5" name="圓角矩形 4"/>
          <p:cNvSpPr/>
          <p:nvPr/>
        </p:nvSpPr>
        <p:spPr>
          <a:xfrm>
            <a:off x="2699792" y="2924944"/>
            <a:ext cx="3456384" cy="1440160"/>
          </a:xfrm>
          <a:prstGeom prst="roundRect">
            <a:avLst>
              <a:gd name="adj" fmla="val 8430"/>
            </a:avLst>
          </a:prstGeom>
          <a:solidFill>
            <a:srgbClr val="66FFFF">
              <a:alpha val="35000"/>
            </a:srgbClr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71463"/>
            <a:endParaRPr lang="en-US" altLang="zh-TW" sz="3200" b="1" dirty="0" smtClean="0">
              <a:solidFill>
                <a:srgbClr val="0000CC"/>
              </a:solidFill>
              <a:ea typeface="標楷體" pitchFamily="65" charset="-12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53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一、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OpenCV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程式設計實作</a:t>
            </a: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611561" y="1124743"/>
            <a:ext cx="7632847" cy="1207432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數位影像處理</a:t>
            </a:r>
          </a:p>
          <a:p>
            <a:pPr lvl="1" fontAlgn="auto"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影像處理</a:t>
            </a:r>
            <a:r>
              <a:rPr kumimoji="0" lang="en-US" altLang="zh-TW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—</a:t>
            </a: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顏色轉換</a:t>
            </a:r>
            <a:r>
              <a:rPr kumimoji="0" lang="en-US" altLang="zh-TW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/</a:t>
            </a: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模糊化</a:t>
            </a:r>
            <a:r>
              <a:rPr kumimoji="0" lang="en-US" altLang="zh-TW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/</a:t>
            </a: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邊緣偵測</a:t>
            </a:r>
            <a:endParaRPr kumimoji="0" lang="en-US" altLang="zh-TW" sz="1900" b="1" dirty="0">
              <a:solidFill>
                <a:srgbClr val="093759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10" name="內容版面配置區 2"/>
          <p:cNvSpPr txBox="1">
            <a:spLocks/>
          </p:cNvSpPr>
          <p:nvPr/>
        </p:nvSpPr>
        <p:spPr>
          <a:xfrm>
            <a:off x="719573" y="1988840"/>
            <a:ext cx="7704856" cy="46085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import </a:t>
            </a:r>
            <a:r>
              <a:rPr kumimoji="0" lang="en-US" altLang="zh-TW" sz="15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numpy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as np </a:t>
            </a:r>
            <a:r>
              <a:rPr kumimoji="0" lang="zh-TW" altLang="en-US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500" b="1" cap="none" dirty="0" err="1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numpy</a:t>
            </a:r>
            <a:r>
              <a:rPr kumimoji="0" lang="zh-TW" altLang="en-US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命名</a:t>
            </a:r>
            <a:r>
              <a:rPr kumimoji="0" lang="zh-TW" altLang="en-US" sz="15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改為</a:t>
            </a:r>
            <a:r>
              <a:rPr kumimoji="0" lang="en-US" altLang="zh-TW" sz="15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np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import </a:t>
            </a: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</a:t>
            </a:r>
            <a:r>
              <a:rPr kumimoji="0" lang="zh-TW" altLang="en-US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500" b="1" cap="none" dirty="0" err="1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OpenCV</a:t>
            </a:r>
            <a:r>
              <a:rPr kumimoji="0" lang="zh-TW" altLang="en-US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命名</a:t>
            </a:r>
            <a:r>
              <a:rPr kumimoji="0" lang="zh-TW" altLang="en-US" sz="15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改</a:t>
            </a:r>
            <a:r>
              <a:rPr kumimoji="0" lang="zh-TW" altLang="en-US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kumimoji="0" lang="en-US" altLang="zh-TW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</a:t>
            </a:r>
            <a:endParaRPr kumimoji="0" lang="en-US" altLang="zh-TW" sz="1500" b="1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filename 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input( "Please enter filename: "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img0 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cv2.imread( filename, -1 )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cv2.imshow( "</a:t>
            </a:r>
            <a:r>
              <a:rPr kumimoji="0" lang="en-US" altLang="zh-TW" sz="15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Image_original</a:t>
            </a: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", img0 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色彩灰階轉換函式</a:t>
            </a: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Y=0.299R+0.587G+0.114B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grays </a:t>
            </a:r>
            <a:r>
              <a:rPr kumimoji="0" lang="en-US" altLang="zh-TW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</a:t>
            </a: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cv2.cvtColor(img0, </a:t>
            </a:r>
            <a:r>
              <a:rPr kumimoji="0" lang="en-US" altLang="zh-TW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cv2.COLOR_BGR2GRAY)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色彩轉</a:t>
            </a:r>
            <a:r>
              <a:rPr kumimoji="0" lang="zh-TW" altLang="en-US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成灰階</a:t>
            </a:r>
            <a:endParaRPr kumimoji="0" lang="en-US" altLang="zh-TW" sz="1500" b="1" cap="none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cv2.imshow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"</a:t>
            </a: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Image_gray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", </a:t>
            </a: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grays 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平均濾波可用來對影像進行模糊化處理</a:t>
            </a:r>
            <a:endParaRPr kumimoji="0" lang="en-US" altLang="zh-TW" sz="1500" b="1" cap="none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blurs </a:t>
            </a:r>
            <a:r>
              <a:rPr kumimoji="0" lang="en-US" altLang="zh-TW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cv2.blur(grays, </a:t>
            </a: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(11, 11))   </a:t>
            </a:r>
            <a:r>
              <a:rPr kumimoji="0" lang="en-US" altLang="zh-TW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平均每</a:t>
            </a: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11x11</a:t>
            </a:r>
            <a:r>
              <a:rPr kumimoji="0" lang="zh-TW" altLang="en-US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格像素</a:t>
            </a:r>
            <a:r>
              <a:rPr kumimoji="0" lang="zh-TW" altLang="en-US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做模糊</a:t>
            </a:r>
            <a:endParaRPr kumimoji="0" lang="en-US" altLang="zh-TW" sz="1500" b="1" cap="none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cv2.imshow( "</a:t>
            </a:r>
            <a:r>
              <a:rPr kumimoji="0" lang="en-US" altLang="zh-TW" sz="15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Image_blur</a:t>
            </a: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", blurs 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#Canny</a:t>
            </a:r>
            <a:r>
              <a:rPr kumimoji="0" lang="zh-TW" altLang="en-US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邊緣偵測</a:t>
            </a:r>
            <a:endParaRPr kumimoji="0" lang="en-US" altLang="zh-TW" sz="1500" b="1" cap="none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edges </a:t>
            </a:r>
            <a:r>
              <a:rPr kumimoji="0" lang="en-US" altLang="zh-TW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cv2.Canny(grays, </a:t>
            </a: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50</a:t>
            </a:r>
            <a:r>
              <a:rPr kumimoji="0" lang="en-US" altLang="zh-TW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200</a:t>
            </a: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#</a:t>
            </a:r>
            <a:r>
              <a:rPr kumimoji="0" lang="zh-TW" altLang="en-US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磁滯閥值</a:t>
            </a:r>
            <a:r>
              <a:rPr kumimoji="0" lang="en-US" altLang="zh-TW" sz="15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kumimoji="0" lang="en-US" altLang="zh-TW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Low Threshold</a:t>
            </a:r>
            <a:r>
              <a:rPr kumimoji="0" lang="zh-TW" altLang="en-US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kumimoji="0" lang="en-US" altLang="zh-TW" sz="15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High Threshold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cv2.imshow( "</a:t>
            </a:r>
            <a:r>
              <a:rPr kumimoji="0" lang="en-US" altLang="zh-TW" sz="1500" b="1" cap="none" dirty="0" err="1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Image_edge</a:t>
            </a: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", edges 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cv2.waitKey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( 0 </a:t>
            </a: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kumimoji="0" lang="en-US" altLang="zh-TW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等待鍵盤輸入</a:t>
            </a:r>
            <a:r>
              <a:rPr kumimoji="0" lang="en-US" altLang="zh-TW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0:</a:t>
            </a:r>
            <a:r>
              <a:rPr kumimoji="0" lang="zh-TW" altLang="en-US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任意鍵</a:t>
            </a:r>
            <a:endParaRPr kumimoji="0" lang="en-US" altLang="zh-TW" sz="1500" b="1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cv2.destroyAllWindows</a:t>
            </a:r>
            <a:r>
              <a:rPr kumimoji="0" lang="en-US" altLang="zh-TW" sz="15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</a:t>
            </a:r>
            <a:r>
              <a:rPr kumimoji="0" lang="en-US" altLang="zh-TW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kumimoji="0" lang="zh-TW" altLang="en-US" sz="15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</a:t>
            </a:r>
            <a:r>
              <a:rPr kumimoji="0" lang="zh-TW" altLang="en-US" sz="15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關閉所有視窗</a:t>
            </a:r>
            <a:endParaRPr kumimoji="0" lang="en-US" altLang="zh-TW" sz="1500" b="1" cap="none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endParaRPr kumimoji="0" lang="en-US" altLang="zh-TW" sz="1500" b="1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0297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一、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OpenCV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程式設計實作</a:t>
            </a: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611561" y="1124743"/>
            <a:ext cx="7632847" cy="1207432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數位影像處理</a:t>
            </a:r>
          </a:p>
          <a:p>
            <a:pPr lvl="1" fontAlgn="auto"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zh-TW" sz="1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YCrCb</a:t>
            </a:r>
            <a:r>
              <a:rPr kumimoji="0" lang="zh-TW" altLang="en-US" sz="19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色彩模式</a:t>
            </a:r>
            <a:r>
              <a:rPr kumimoji="0" lang="en-US" altLang="zh-TW" sz="1900" b="1" noProof="0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(</a:t>
            </a:r>
            <a:r>
              <a:rPr kumimoji="0" lang="en-US" altLang="zh-TW" sz="19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Python</a:t>
            </a:r>
            <a:r>
              <a:rPr kumimoji="0" lang="zh-TW" altLang="en-US" sz="1900" b="1" dirty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函</a:t>
            </a:r>
            <a:r>
              <a:rPr kumimoji="0" lang="zh-TW" altLang="en-US" sz="19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式</a:t>
            </a:r>
            <a:r>
              <a:rPr kumimoji="0" lang="en-US" altLang="zh-TW" sz="1900" b="1" dirty="0" smtClean="0">
                <a:solidFill>
                  <a:srgbClr val="09375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)</a:t>
            </a:r>
            <a:endParaRPr kumimoji="0" lang="en-US" altLang="zh-TW" sz="1900" b="1" i="0" u="none" strike="noStrike" kern="1200" cap="none" spc="0" normalizeH="0" baseline="0" noProof="0" dirty="0" smtClean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10" name="內容版面配置區 2"/>
          <p:cNvSpPr txBox="1">
            <a:spLocks/>
          </p:cNvSpPr>
          <p:nvPr/>
        </p:nvSpPr>
        <p:spPr>
          <a:xfrm>
            <a:off x="971600" y="1815609"/>
            <a:ext cx="7344816" cy="49411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import </a:t>
            </a:r>
            <a:r>
              <a:rPr kumimoji="0" lang="en-US" altLang="zh-TW" sz="13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numpy</a:t>
            </a: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as np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import cv2 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def </a:t>
            </a:r>
            <a:r>
              <a:rPr kumimoji="0" lang="en-US" altLang="zh-TW" sz="1300" b="1" cap="none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YCrCb_model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f, channel ):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ycrcb 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cv2.cvtColor( f, cv2.COLOR_BGR2YCrCb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if 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channel == 1: # Y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return </a:t>
            </a:r>
            <a:r>
              <a:rPr kumimoji="0" lang="en-US" altLang="zh-TW" sz="1300" b="1" cap="none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ycrcb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[:,:,0]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r>
              <a:rPr kumimoji="0" lang="en-US" altLang="zh-TW" sz="1300" b="1" cap="none" dirty="0" err="1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elif</a:t>
            </a:r>
            <a:r>
              <a:rPr kumimoji="0" lang="en-US" altLang="zh-TW" sz="13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channel == 2: # Cr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return 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ycrcb[:,:,1]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else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# </a:t>
            </a:r>
            <a:r>
              <a:rPr kumimoji="0" lang="en-US" altLang="zh-TW" sz="1300" b="1" cap="none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Cb</a:t>
            </a:r>
            <a:endParaRPr kumimoji="0" lang="en-US" altLang="zh-TW" sz="1300" b="1" cap="none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return </a:t>
            </a:r>
            <a:r>
              <a:rPr kumimoji="0" lang="en-US" altLang="zh-TW" sz="1300" b="1" cap="none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ycrcb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[:,:,2]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filename </a:t>
            </a: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 input( "Please enter filename: "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img = cv2.imread( filename, -1 )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  = </a:t>
            </a:r>
            <a:r>
              <a:rPr kumimoji="0" lang="en-US" altLang="zh-TW" sz="1300" b="1" cap="none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YCrCb_model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img, 1 )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Cr = </a:t>
            </a:r>
            <a:r>
              <a:rPr kumimoji="0" lang="en-US" altLang="zh-TW" sz="1300" b="1" cap="none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YCrCb_model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img, 2 )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Cb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</a:t>
            </a:r>
            <a:r>
              <a:rPr kumimoji="0" lang="en-US" altLang="zh-TW" sz="1300" b="1" cap="none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YCrCb_model</a:t>
            </a:r>
            <a:r>
              <a:rPr kumimoji="0" lang="en-US" altLang="zh-TW" sz="1300" b="1" cap="none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img, 3 )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cv2.imshow( "Original Image", img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cv2.imshow( "Y", Y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cv2.imshow( "Cr", Cr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cv2.imshow( "</a:t>
            </a:r>
            <a:r>
              <a:rPr kumimoji="0" lang="en-US" altLang="zh-TW" sz="13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Cb</a:t>
            </a: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", </a:t>
            </a:r>
            <a:r>
              <a:rPr kumimoji="0" lang="en-US" altLang="zh-TW" sz="13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Cb</a:t>
            </a: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3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cv2.waitKey( 0 )</a:t>
            </a:r>
            <a:endParaRPr kumimoji="0" lang="en-US" altLang="zh-TW" sz="13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99578" y="2362375"/>
            <a:ext cx="4176465" cy="19307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508104" y="2327461"/>
            <a:ext cx="3425938" cy="2000548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定義函式</a:t>
            </a:r>
            <a:endParaRPr kumimoji="1" lang="en-US" altLang="zh-TW" sz="16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def </a:t>
            </a:r>
            <a:r>
              <a:rPr kumimoji="1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函式名</a:t>
            </a:r>
            <a:r>
              <a:rPr kumimoji="1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kumimoji="1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以逗點區隔要傳遞的值</a:t>
            </a:r>
            <a:r>
              <a:rPr kumimoji="1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r>
              <a:rPr kumimoji="1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      要在這個函式裡執行的處理</a:t>
            </a:r>
            <a:endParaRPr kumimoji="1" lang="en-US" altLang="zh-TW" sz="16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呼叫函式</a:t>
            </a:r>
            <a:r>
              <a:rPr kumimoji="1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kumimoji="1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執行函式</a:t>
            </a:r>
            <a:r>
              <a:rPr kumimoji="1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6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f=img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channel=1 or 2 or 3</a:t>
            </a:r>
          </a:p>
        </p:txBody>
      </p:sp>
      <p:sp>
        <p:nvSpPr>
          <p:cNvPr id="9" name="右大括弧 8"/>
          <p:cNvSpPr/>
          <p:nvPr/>
        </p:nvSpPr>
        <p:spPr>
          <a:xfrm>
            <a:off x="3707904" y="4818878"/>
            <a:ext cx="324035" cy="68371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4139952" y="4791403"/>
            <a:ext cx="1429879" cy="738664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Y=ycrcb</a:t>
            </a:r>
            <a:r>
              <a:rPr lang="en-US" altLang="zh-TW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[:,:,0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 </a:t>
            </a:r>
          </a:p>
          <a:p>
            <a:pPr lvl="0">
              <a:defRPr/>
            </a:pP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Cr=ycrcb</a:t>
            </a:r>
            <a:r>
              <a:rPr lang="en-US" altLang="zh-TW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[:,:,1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</a:p>
          <a:p>
            <a:pPr lvl="0">
              <a:defRPr/>
            </a:pPr>
            <a:r>
              <a:rPr lang="en-US" altLang="zh-TW" sz="1400" b="1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Cb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=ycrcb</a:t>
            </a:r>
            <a:r>
              <a:rPr lang="en-US" altLang="zh-TW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[:,:,2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endParaRPr lang="en-US" altLang="zh-TW" sz="14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5946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內容版面配置區 2"/>
          <p:cNvSpPr txBox="1">
            <a:spLocks/>
          </p:cNvSpPr>
          <p:nvPr/>
        </p:nvSpPr>
        <p:spPr>
          <a:xfrm>
            <a:off x="107504" y="1150917"/>
            <a:ext cx="8848704" cy="52935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keras.datasets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mnist</a:t>
            </a:r>
            <a:endParaRPr kumimoji="0" lang="en-US" altLang="zh-TW" sz="1600" b="1" cap="none" dirty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keras.models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Sequential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keras.layers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Dense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keras.utils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import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to_categorical</a:t>
            </a:r>
            <a:endParaRPr kumimoji="0" lang="en-US" altLang="zh-TW" sz="1600" b="1" cap="none" dirty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endParaRPr kumimoji="0" lang="en-US" altLang="zh-TW" sz="1600" b="1" cap="none" dirty="0" smtClean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kumimoji="0" lang="en-US" altLang="zh-TW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MNIST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train_images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train_labels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), (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test_images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test_labels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=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mnist.load_data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endParaRPr kumimoji="0" lang="en-US" altLang="zh-TW" sz="1600" b="1" cap="none" dirty="0" smtClean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kumimoji="0" lang="zh-TW" altLang="en-US" sz="1600" b="1" cap="none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建立人工神經網路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network = Sequential(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network.add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Dense( 512, activation = '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relu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',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input_shape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= ( 784, ) )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network.add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Dense( 10, activation = '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softmax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 )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network.compile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 optimizer = '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rmsprop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', loss = '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categorical_crossentropy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',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             metrics = ['accuracy'] )</a:t>
            </a:r>
          </a:p>
          <a:p>
            <a:pPr marL="0" lvl="0" indent="360000" fontAlgn="auto"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None/>
              <a:defRPr/>
            </a:pP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print( </a:t>
            </a:r>
            <a:r>
              <a:rPr kumimoji="0" lang="en-US" altLang="zh-TW" sz="1600" b="1" cap="none" dirty="0" err="1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network.summary</a:t>
            </a:r>
            <a:r>
              <a:rPr kumimoji="0" lang="en-US" altLang="zh-TW" sz="1600" b="1" cap="none" dirty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() </a:t>
            </a:r>
            <a:r>
              <a:rPr kumimoji="0" lang="en-US" altLang="zh-TW" sz="1600" b="1" cap="none" dirty="0" smtClean="0">
                <a:solidFill>
                  <a:sysClr val="windowText" lastClr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en-US" altLang="zh-TW" sz="1600" b="1" cap="none" dirty="0">
              <a:solidFill>
                <a:sysClr val="windowText" lastClr="0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二、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MNIST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手寫數字辨識實</a:t>
            </a:r>
            <a:r>
              <a:rPr lang="zh-TW" altLang="en-US" sz="2800" b="1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作</a:t>
            </a:r>
            <a:endParaRPr kumimoji="1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485548" y="1130733"/>
            <a:ext cx="7848872" cy="50405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ANN</a:t>
            </a: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手寫數字辨識</a:t>
            </a: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(1)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13" name="文字方塊 12"/>
          <p:cNvSpPr txBox="1"/>
          <p:nvPr/>
        </p:nvSpPr>
        <p:spPr>
          <a:xfrm flipH="1">
            <a:off x="395536" y="6444423"/>
            <a:ext cx="82089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（張元翔，數位影像處理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-Python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程式實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作，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2020.07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4548085" y="1522154"/>
            <a:ext cx="41781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MNIST</a:t>
            </a:r>
            <a:r>
              <a:rPr lang="zh-TW" altLang="en-US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手寫數字資料集，包含</a:t>
            </a:r>
            <a:r>
              <a:rPr lang="en-US" altLang="zh-TW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70,000</a:t>
            </a:r>
            <a:r>
              <a:rPr lang="zh-TW" altLang="en-US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張影像，每張影像包含一個手寫數字，影像大小為</a:t>
            </a:r>
            <a:r>
              <a:rPr lang="en-US" altLang="zh-TW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28x28</a:t>
            </a:r>
            <a:r>
              <a:rPr lang="zh-TW" altLang="en-US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像素，且已事先以人工方式進行標記，數字介於</a:t>
            </a:r>
            <a:r>
              <a:rPr lang="en-US" altLang="zh-TW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0~9</a:t>
            </a:r>
            <a:r>
              <a:rPr lang="zh-TW" altLang="en-US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之間，分成</a:t>
            </a:r>
            <a:r>
              <a:rPr lang="en-US" altLang="zh-TW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60,000</a:t>
            </a:r>
            <a:r>
              <a:rPr lang="zh-TW" altLang="en-US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張之訓練集與</a:t>
            </a:r>
            <a:r>
              <a:rPr lang="en-US" altLang="zh-TW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10,000</a:t>
            </a:r>
            <a:r>
              <a:rPr lang="zh-TW" altLang="en-US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張之測試集。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4548085" y="2459328"/>
            <a:ext cx="39161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載入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MNIST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資料集，使用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個陣列儲存訓練集與測試集的數位影像與標籤，</a:t>
            </a:r>
            <a:r>
              <a:rPr lang="zh-TW" altLang="en-US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檢視相關資訊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en-US" altLang="zh-TW" sz="1400" b="1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train_images.shape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</a:p>
          <a:p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Len(</a:t>
            </a:r>
            <a:r>
              <a:rPr lang="en-US" altLang="zh-TW" sz="1400" b="1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train_labels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), </a:t>
            </a:r>
            <a:r>
              <a:rPr lang="en-US" altLang="zh-TW" sz="1400" b="1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train_labels</a:t>
            </a:r>
            <a:endParaRPr lang="zh-TW" altLang="en-US" sz="14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3984398" y="3683068"/>
            <a:ext cx="49685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ANN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由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個密集層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全連接層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所構成</a:t>
            </a:r>
            <a:endParaRPr lang="en-US" altLang="zh-TW" sz="1400" b="1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層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784(28x28)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個輸入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連接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512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個神經元的</a:t>
            </a:r>
            <a:r>
              <a:rPr lang="en-US" altLang="zh-TW" sz="1400" b="1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ReLU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共有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784x512+512=401,920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個參數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; 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層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包含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個神經元的</a:t>
            </a:r>
            <a:r>
              <a:rPr lang="en-US" altLang="zh-TW" sz="1400" b="1" dirty="0" err="1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Softmax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層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共有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512x10+10=5,130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個參數</a:t>
            </a:r>
            <a:endParaRPr lang="zh-TW" altLang="en-US" sz="14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3995936" y="5454932"/>
            <a:ext cx="3960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損失函數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愈小愈佳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):</a:t>
            </a:r>
            <a:r>
              <a:rPr lang="zh-TW" altLang="en-US" sz="1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交叉熵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; 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優化器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用來降低損失函數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; 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評量準則</a:t>
            </a:r>
            <a:r>
              <a:rPr lang="en-US" altLang="zh-TW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以準確性為主</a:t>
            </a:r>
            <a:endParaRPr lang="zh-TW" altLang="en-US" sz="14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右大括弧 26"/>
          <p:cNvSpPr/>
          <p:nvPr/>
        </p:nvSpPr>
        <p:spPr>
          <a:xfrm>
            <a:off x="4247967" y="1716603"/>
            <a:ext cx="324034" cy="106432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7955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內容版面配置區 2"/>
          <p:cNvSpPr txBox="1">
            <a:spLocks/>
          </p:cNvSpPr>
          <p:nvPr/>
        </p:nvSpPr>
        <p:spPr>
          <a:xfrm>
            <a:off x="251520" y="1120735"/>
            <a:ext cx="7344816" cy="49411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# 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資料前處理</a:t>
            </a: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train_images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=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train_images.reshape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 ( 60000, 28 * 28 ) )</a:t>
            </a: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train_images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=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train_images.astype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 'float32' ) / 255</a:t>
            </a: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test_images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=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test_images.reshape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 ( 10000, 28 * 28 ) )</a:t>
            </a: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test_images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=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test_images.astype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 'float32' ) / 255</a:t>
            </a: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train_labels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=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to_categorical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train_labels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)</a:t>
            </a: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test_labels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=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to_categorical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test_labels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)</a:t>
            </a: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# 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訓練階段</a:t>
            </a: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network.fit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train_images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,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train_labels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, epochs = 5,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batch_size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= 200 )</a:t>
            </a: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# 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測試階段</a:t>
            </a: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test_loss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,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test_acc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=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network.evaluate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test_images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,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test_labels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)</a:t>
            </a:r>
          </a:p>
          <a:p>
            <a:pPr marL="0" marR="0" lvl="0" indent="3600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80E0F"/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print( "Test Accuracy:", </a:t>
            </a:r>
            <a:r>
              <a:rPr kumimoji="0" lang="en-US" altLang="zh-TW" sz="16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test_acc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)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marR="0" lvl="1" indent="-457200" algn="ctr" defTabSz="936625" rtl="0" eaLnBrk="0" fontAlgn="base" latinLnBrk="0" hangingPunct="0">
              <a:lnSpc>
                <a:spcPts val="3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二、</a:t>
            </a:r>
            <a:r>
              <a:rPr kumimoji="1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MNIST</a:t>
            </a:r>
            <a:r>
              <a:rPr kumimoji="1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手寫數字辨識實</a:t>
            </a:r>
            <a:r>
              <a:rPr kumimoji="1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作</a:t>
            </a:r>
            <a:endParaRPr kumimoji="1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611561" y="1124743"/>
            <a:ext cx="7848872" cy="50405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ANN</a:t>
            </a: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手寫數字辨識</a:t>
            </a: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(2)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13" name="文字方塊 12"/>
          <p:cNvSpPr txBox="1"/>
          <p:nvPr/>
        </p:nvSpPr>
        <p:spPr>
          <a:xfrm flipH="1">
            <a:off x="395536" y="6444423"/>
            <a:ext cx="82089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（張元翔，數位影像處理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-Python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程式實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作，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2020.07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6394219" y="2389154"/>
            <a:ext cx="24042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Reshape: 2D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調整為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1D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原始影像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0~255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除以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255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使</a:t>
            </a: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得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輸入值在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0~1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間</a:t>
            </a:r>
            <a:endParaRPr kumimoji="1" lang="en-US" altLang="zh-TW" sz="14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對標籤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分類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: </a:t>
            </a:r>
            <a:r>
              <a:rPr kumimoji="1" lang="en-US" altLang="zh-TW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to_categorical</a:t>
            </a:r>
            <a:endParaRPr kumimoji="1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1826860" y="4005064"/>
            <a:ext cx="273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Network.fit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用來訓練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ANN</a:t>
            </a:r>
            <a:endParaRPr kumimoji="1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1826860" y="4707893"/>
            <a:ext cx="3096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Network.evaluate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將訓練好的</a:t>
            </a:r>
            <a:r>
              <a:rPr kumimoji="1" lang="en-US" altLang="zh-TW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ANN, </a:t>
            </a:r>
            <a:r>
              <a:rPr kumimoji="1" lang="zh-TW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使用測試集進行準確率評估</a:t>
            </a:r>
            <a:endParaRPr kumimoji="1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7" name="右大括弧 26"/>
          <p:cNvSpPr/>
          <p:nvPr/>
        </p:nvSpPr>
        <p:spPr>
          <a:xfrm>
            <a:off x="6142341" y="2020834"/>
            <a:ext cx="251878" cy="1696198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607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" y="261161"/>
            <a:ext cx="9144000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0" lvl="1" indent="-457200" algn="ctr" defTabSz="936625" eaLnBrk="0" hangingPunct="0">
              <a:lnSpc>
                <a:spcPts val="3000"/>
              </a:lnSpc>
              <a:spcBef>
                <a:spcPts val="600"/>
              </a:spcBef>
              <a:defRPr/>
            </a:pP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二、</a:t>
            </a:r>
            <a:r>
              <a:rPr lang="en-US" altLang="zh-TW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MNIST</a:t>
            </a:r>
            <a:r>
              <a:rPr lang="zh-TW" altLang="en-US" sz="2800" b="1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手寫數字辨識實作</a:t>
            </a:r>
          </a:p>
        </p:txBody>
      </p:sp>
      <p:sp>
        <p:nvSpPr>
          <p:cNvPr id="6" name="內容預留位置 2">
            <a:extLst>
              <a:ext uri="{FF2B5EF4-FFF2-40B4-BE49-F238E27FC236}">
                <a16:creationId xmlns:a16="http://schemas.microsoft.com/office/drawing/2014/main" id="{95E3F57F-5F4C-4027-BCBF-E3DA1033F00E}"/>
              </a:ext>
            </a:extLst>
          </p:cNvPr>
          <p:cNvSpPr txBox="1">
            <a:spLocks/>
          </p:cNvSpPr>
          <p:nvPr/>
        </p:nvSpPr>
        <p:spPr>
          <a:xfrm>
            <a:off x="611561" y="1124743"/>
            <a:ext cx="7848872" cy="50405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ANN</a:t>
            </a:r>
            <a:r>
              <a:rPr kumimoji="0" lang="zh-TW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手寫數字辨識</a:t>
            </a:r>
            <a:r>
              <a:rPr kumimoji="0" lang="en-US" altLang="zh-TW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9375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Salesforce Sans"/>
              </a:rPr>
              <a:t>(3)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rgbClr val="093759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  <a:sym typeface="Salesforce Sans"/>
            </a:endParaRPr>
          </a:p>
        </p:txBody>
      </p:sp>
      <p:sp>
        <p:nvSpPr>
          <p:cNvPr id="13" name="文字方塊 12"/>
          <p:cNvSpPr txBox="1"/>
          <p:nvPr/>
        </p:nvSpPr>
        <p:spPr>
          <a:xfrm flipH="1">
            <a:off x="395536" y="6444423"/>
            <a:ext cx="82089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（張元翔，數位影像處理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-Python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程式實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作，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全華圖書，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2020.07</a:t>
            </a:r>
            <a:r>
              <a:rPr kumimoji="0" lang="zh-TW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）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itchFamily="18" charset="-120"/>
              <a:cs typeface="+mn-cs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16889" t="20097" r="29956" b="20403"/>
          <a:stretch/>
        </p:blipFill>
        <p:spPr>
          <a:xfrm>
            <a:off x="685866" y="1588306"/>
            <a:ext cx="7776789" cy="489661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27584" y="6194243"/>
            <a:ext cx="2736304" cy="1870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411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16390</TotalTime>
  <Words>5265</Words>
  <Application>Microsoft Office PowerPoint</Application>
  <PresentationFormat>如螢幕大小 (4:3)</PresentationFormat>
  <Paragraphs>612</Paragraphs>
  <Slides>48</Slides>
  <Notes>46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48</vt:i4>
      </vt:variant>
    </vt:vector>
  </HeadingPairs>
  <TitlesOfParts>
    <vt:vector size="58" baseType="lpstr">
      <vt:lpstr>Salesforce Sans</vt:lpstr>
      <vt:lpstr>微軟正黑體</vt:lpstr>
      <vt:lpstr>新細明體</vt:lpstr>
      <vt:lpstr>標楷體</vt:lpstr>
      <vt:lpstr>Arial</vt:lpstr>
      <vt:lpstr>Calibri</vt:lpstr>
      <vt:lpstr>Times New Roman</vt:lpstr>
      <vt:lpstr>Tw Cen MT</vt:lpstr>
      <vt:lpstr>Wingdings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101年度 產業園區廠商轉型再造升級計畫 計畫說明</dc:title>
  <dc:creator>徐世鈞</dc:creator>
  <cp:lastModifiedBy>ljwang</cp:lastModifiedBy>
  <cp:revision>1525</cp:revision>
  <cp:lastPrinted>2012-10-23T06:35:16Z</cp:lastPrinted>
  <dcterms:created xsi:type="dcterms:W3CDTF">2012-05-22T06:14:46Z</dcterms:created>
  <dcterms:modified xsi:type="dcterms:W3CDTF">2022-08-19T15:46:04Z</dcterms:modified>
</cp:coreProperties>
</file>